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8" r:id="rId2"/>
    <p:sldId id="661" r:id="rId3"/>
    <p:sldId id="428" r:id="rId4"/>
    <p:sldId id="657" r:id="rId5"/>
    <p:sldId id="430" r:id="rId6"/>
    <p:sldId id="431" r:id="rId7"/>
    <p:sldId id="432" r:id="rId8"/>
    <p:sldId id="549" r:id="rId9"/>
    <p:sldId id="583" r:id="rId10"/>
    <p:sldId id="601" r:id="rId11"/>
    <p:sldId id="652" r:id="rId12"/>
    <p:sldId id="393" r:id="rId13"/>
    <p:sldId id="653" r:id="rId14"/>
    <p:sldId id="419" r:id="rId15"/>
    <p:sldId id="654" r:id="rId16"/>
    <p:sldId id="655" r:id="rId17"/>
    <p:sldId id="658" r:id="rId18"/>
    <p:sldId id="660" r:id="rId19"/>
    <p:sldId id="659" r:id="rId20"/>
    <p:sldId id="662" r:id="rId21"/>
    <p:sldId id="656" r:id="rId22"/>
  </p:sldIdLst>
  <p:sldSz cx="100584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4AB9C7C-9303-034F-AE38-A933C358BD13}">
          <p14:sldIdLst>
            <p14:sldId id="288"/>
          </p14:sldIdLst>
        </p14:section>
        <p14:section name="main-part" id="{E209A2A6-AB7F-4818-9ED5-7EA8740CFEEC}">
          <p14:sldIdLst>
            <p14:sldId id="661"/>
            <p14:sldId id="428"/>
            <p14:sldId id="657"/>
            <p14:sldId id="430"/>
            <p14:sldId id="431"/>
            <p14:sldId id="432"/>
            <p14:sldId id="549"/>
            <p14:sldId id="583"/>
            <p14:sldId id="601"/>
            <p14:sldId id="652"/>
            <p14:sldId id="393"/>
            <p14:sldId id="653"/>
            <p14:sldId id="419"/>
            <p14:sldId id="654"/>
            <p14:sldId id="655"/>
            <p14:sldId id="658"/>
            <p14:sldId id="660"/>
            <p14:sldId id="659"/>
            <p14:sldId id="662"/>
            <p14:sldId id="656"/>
          </p14:sldIdLst>
        </p14:section>
        <p14:section name="Supplement" id="{46E8A6FD-5BD9-9543-8326-0D271DCD35A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076">
          <p15:clr>
            <a:srgbClr val="A4A3A4"/>
          </p15:clr>
        </p15:guide>
        <p15:guide id="2" pos="31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68">
          <p15:clr>
            <a:srgbClr val="A4A3A4"/>
          </p15:clr>
        </p15:guide>
        <p15:guide id="2" pos="21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0006"/>
    <a:srgbClr val="0AF02A"/>
    <a:srgbClr val="AF0003"/>
    <a:srgbClr val="0833BD"/>
    <a:srgbClr val="FEAFB3"/>
    <a:srgbClr val="1F569D"/>
    <a:srgbClr val="094700"/>
    <a:srgbClr val="DF7679"/>
    <a:srgbClr val="BC4D55"/>
    <a:srgbClr val="B27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27" autoAdjust="0"/>
    <p:restoredTop sz="87442" autoAdjust="0"/>
  </p:normalViewPr>
  <p:slideViewPr>
    <p:cSldViewPr snapToGrid="0">
      <p:cViewPr varScale="1">
        <p:scale>
          <a:sx n="131" d="100"/>
          <a:sy n="131" d="100"/>
        </p:scale>
        <p:origin x="2224" y="192"/>
      </p:cViewPr>
      <p:guideLst>
        <p:guide orient="horz" pos="2076"/>
        <p:guide pos="3121"/>
      </p:guideLst>
    </p:cSldViewPr>
  </p:slideViewPr>
  <p:outlineViewPr>
    <p:cViewPr>
      <p:scale>
        <a:sx n="33" d="100"/>
        <a:sy n="33" d="100"/>
      </p:scale>
      <p:origin x="0" y="60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50" d="100"/>
        <a:sy n="150" d="100"/>
      </p:scale>
      <p:origin x="0" y="33520"/>
    </p:cViewPr>
  </p:sorterViewPr>
  <p:notesViewPr>
    <p:cSldViewPr>
      <p:cViewPr varScale="1">
        <p:scale>
          <a:sx n="55" d="100"/>
          <a:sy n="55" d="100"/>
        </p:scale>
        <p:origin x="-2892" y="-102"/>
      </p:cViewPr>
      <p:guideLst>
        <p:guide orient="horz" pos="2768"/>
        <p:guide pos="2128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aoliang/myResearch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229527715306"/>
          <c:y val="2.0388809862494101E-2"/>
          <c:w val="0.72649821404947701"/>
          <c:h val="0.8145724672040459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"BL"</c:f>
              <c:strCache>
                <c:ptCount val="1"/>
                <c:pt idx="0">
                  <c:v>BL</c:v>
                </c:pt>
              </c:strCache>
            </c:strRef>
          </c:tx>
          <c:spPr>
            <a:solidFill>
              <a:schemeClr val="accent2"/>
            </a:solidFill>
            <a:ln w="19050">
              <a:noFill/>
            </a:ln>
            <a:effectLst/>
          </c:spPr>
          <c:invertIfNegative val="0"/>
          <c:cat>
            <c:numRef>
              <c:f>[Book1.xlsx]Sheet1!$C$3:$C$11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4</c:v>
                </c:pt>
                <c:pt idx="5">
                  <c:v>6</c:v>
                </c:pt>
                <c:pt idx="6">
                  <c:v>6</c:v>
                </c:pt>
                <c:pt idx="7">
                  <c:v>8</c:v>
                </c:pt>
                <c:pt idx="8">
                  <c:v>12</c:v>
                </c:pt>
              </c:numCache>
            </c:numRef>
          </c:cat>
          <c:val>
            <c:numRef>
              <c:f>[Book1.xlsx]Sheet1!$D$3:$D$11</c:f>
              <c:numCache>
                <c:formatCode>General</c:formatCode>
                <c:ptCount val="9"/>
                <c:pt idx="0">
                  <c:v>1.95</c:v>
                </c:pt>
                <c:pt idx="1">
                  <c:v>2.2400000000000002</c:v>
                </c:pt>
                <c:pt idx="2">
                  <c:v>2.35</c:v>
                </c:pt>
                <c:pt idx="3">
                  <c:v>2.4700000000000002</c:v>
                </c:pt>
                <c:pt idx="4">
                  <c:v>2.4900000000000002</c:v>
                </c:pt>
                <c:pt idx="5">
                  <c:v>2.61</c:v>
                </c:pt>
                <c:pt idx="6">
                  <c:v>2.62</c:v>
                </c:pt>
                <c:pt idx="7">
                  <c:v>2.75</c:v>
                </c:pt>
                <c:pt idx="8">
                  <c:v>2.84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7D-7F4C-8614-D7406B2DBA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1948577"/>
        <c:axId val="98690083"/>
      </c:barChart>
      <c:lineChart>
        <c:grouping val="standard"/>
        <c:varyColors val="0"/>
        <c:ser>
          <c:idx val="0"/>
          <c:order val="1"/>
          <c:tx>
            <c:strRef>
              <c:f>"EPB"</c:f>
              <c:strCache>
                <c:ptCount val="1"/>
                <c:pt idx="0">
                  <c:v>EPB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[Book1.xlsx]Sheet1!$C$3:$C$11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4</c:v>
                </c:pt>
                <c:pt idx="5">
                  <c:v>6</c:v>
                </c:pt>
                <c:pt idx="6">
                  <c:v>6</c:v>
                </c:pt>
                <c:pt idx="7">
                  <c:v>8</c:v>
                </c:pt>
                <c:pt idx="8">
                  <c:v>12</c:v>
                </c:pt>
              </c:numCache>
            </c:numRef>
          </c:cat>
          <c:val>
            <c:numRef>
              <c:f>[Book1.xlsx]Sheet1!$E$3:$E$11</c:f>
              <c:numCache>
                <c:formatCode>General</c:formatCode>
                <c:ptCount val="9"/>
                <c:pt idx="0">
                  <c:v>-12.82</c:v>
                </c:pt>
                <c:pt idx="1">
                  <c:v>-6.53</c:v>
                </c:pt>
                <c:pt idx="2">
                  <c:v>-5.19</c:v>
                </c:pt>
                <c:pt idx="3">
                  <c:v>-4.13</c:v>
                </c:pt>
                <c:pt idx="4">
                  <c:v>-4.3099999999999996</c:v>
                </c:pt>
                <c:pt idx="5">
                  <c:v>-2.8</c:v>
                </c:pt>
                <c:pt idx="6">
                  <c:v>-3.19</c:v>
                </c:pt>
                <c:pt idx="7">
                  <c:v>-2.7</c:v>
                </c:pt>
                <c:pt idx="8">
                  <c:v>-1.73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7D-7F4C-8614-D7406B2DBA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0683436"/>
        <c:axId val="849164061"/>
      </c:lineChart>
      <c:catAx>
        <c:axId val="20194857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690083"/>
        <c:crosses val="autoZero"/>
        <c:auto val="1"/>
        <c:lblAlgn val="ctr"/>
        <c:lblOffset val="100"/>
        <c:noMultiLvlLbl val="0"/>
      </c:catAx>
      <c:valAx>
        <c:axId val="98690083"/>
        <c:scaling>
          <c:orientation val="minMax"/>
          <c:max val="3.5"/>
          <c:min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948577"/>
        <c:crosses val="autoZero"/>
        <c:crossBetween val="between"/>
        <c:majorUnit val="1"/>
      </c:valAx>
      <c:catAx>
        <c:axId val="8806834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49164061"/>
        <c:crosses val="autoZero"/>
        <c:auto val="1"/>
        <c:lblAlgn val="ctr"/>
        <c:lblOffset val="100"/>
        <c:noMultiLvlLbl val="0"/>
      </c:catAx>
      <c:valAx>
        <c:axId val="849164061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0683436"/>
        <c:crosses val="max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3824579970895601"/>
          <c:y val="2.6868974237395302E-2"/>
          <c:w val="0.40031750231512098"/>
          <c:h val="9.24608819345661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lang="en-US"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67C7B-F74F-4525-98BA-77C7AFF35BDE}" type="datetimeFigureOut">
              <a:rPr lang="de-DE" smtClean="0"/>
              <a:t>03.09.25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B6973-E868-41D0-B407-D1BA509FB8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4E578-1452-4270-8B6F-52CDF1FDC9D0}" type="datetimeFigureOut">
              <a:rPr lang="de-DE" smtClean="0"/>
              <a:t>03.09.25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685800"/>
            <a:ext cx="50292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57407-D781-48E6-94E8-F76791793FD5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4400" y="685800"/>
            <a:ext cx="50292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90204" pitchFamily="34" charset="0"/>
              <a:buChar char="•"/>
            </a:pPr>
            <a:endParaRPr lang="en-US" sz="32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57407-D781-48E6-94E8-F76791793FD5}" type="slidenum">
              <a:rPr lang="de-DE" smtClean="0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7407-D781-48E6-94E8-F76791793FD5}" type="slidenum">
              <a:rPr lang="de-DE" smtClean="0"/>
              <a:t>12</a:t>
            </a:fld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F01CA-CB69-CB5C-8E8F-2C39BBEFC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12797-0FE2-3C71-09B1-9CB59D45D3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A467E-FFBF-5CA0-13E2-5B66E3FB479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4AB58-EC09-F3F3-284B-21A68A6DA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7407-D781-48E6-94E8-F76791793FD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8934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81AB4-ED05-D86E-2360-C9369CE4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5FDA25-2968-DD28-3E50-3354AAE517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65700-4AFD-263B-E7FF-620104FA41C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73E80-A1E9-AD52-60D3-7804516394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7407-D781-48E6-94E8-F76791793FD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2138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A4287-8EB8-DA20-2299-41AE9F74F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153E7-0EC9-713F-7FCD-46F69505FA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692C2-9212-36AE-0A14-E49E717739E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90CC5-A0E9-C930-BADA-C4F38E362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7407-D781-48E6-94E8-F76791793FD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353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52E60-25B3-80C3-A8B7-FC62DBE2E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3E9510-0DEB-E8E4-BE56-1A8D964BDE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FDF63-402C-080A-080B-56EFE6C1B0A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0E33F-379B-ED84-2F5E-B89768047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7407-D781-48E6-94E8-F76791793FD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938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CDE06-27BC-0E00-BC6D-BC4F9C06D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20FFF-D8B9-5A3C-35E5-0ED757C65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DD6E90-A65B-C6CC-3773-6EBFF0EF9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detail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dimer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</a:p>
          <a:p>
            <a:pPr marL="228600" indent="-228600">
              <a:buAutoNum type="arabicParenR"/>
            </a:pPr>
            <a:r>
              <a:rPr lang="en-US" altLang="zh-CN" dirty="0"/>
              <a:t>Highlight</a:t>
            </a:r>
            <a:r>
              <a:rPr lang="zh-CN" altLang="en-US" dirty="0"/>
              <a:t> </a:t>
            </a:r>
            <a:r>
              <a:rPr lang="en-US" altLang="zh-CN" dirty="0"/>
              <a:t>elevation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converging</a:t>
            </a:r>
            <a:r>
              <a:rPr lang="zh-CN" altLang="en-US" dirty="0"/>
              <a:t> </a:t>
            </a:r>
            <a:r>
              <a:rPr lang="en-US" altLang="zh-CN" dirty="0"/>
              <a:t>stages</a:t>
            </a:r>
          </a:p>
          <a:p>
            <a:pPr marL="228600" indent="-228600">
              <a:buAutoNum type="arabicParenR"/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immediately</a:t>
            </a:r>
            <a:r>
              <a:rPr lang="zh-CN" altLang="en-US" dirty="0"/>
              <a:t> </a:t>
            </a:r>
            <a:r>
              <a:rPr lang="en-US" altLang="zh-CN" dirty="0"/>
              <a:t>connecting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initial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 </a:t>
            </a:r>
            <a:r>
              <a:rPr lang="en-US" altLang="zh-CN" dirty="0"/>
              <a:t>connected</a:t>
            </a:r>
            <a:r>
              <a:rPr lang="zh-CN" altLang="en-US" dirty="0"/>
              <a:t> </a:t>
            </a:r>
            <a:r>
              <a:rPr lang="en-US" altLang="zh-CN" dirty="0" err="1"/>
              <a:t>sp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E3AA3-9791-7FE4-8AAF-98C5518D2E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7407-D781-48E6-94E8-F76791793FD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568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9E31-F006-AC2C-63DD-301EB405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41AE2F-5C4F-9CAF-8CFC-DDF9830CB5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3666C-A2AC-0FB1-9DAC-23617DD2245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FFD8A-77F0-146B-3C75-81CEE76B6F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7407-D781-48E6-94E8-F76791793FD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39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BBBB6-70F0-BC67-C07A-C9769C6D9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FCA978-AD80-4BE7-31E5-98767E3C3A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8999-E11D-1994-6B06-411DDF29CB3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E523E-5DE1-62E3-67FD-3BA89948B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7407-D781-48E6-94E8-F76791793FD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650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220B0-F50A-A837-9D99-D6777F3B1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F087A3-9C4D-F44B-2FEE-D0E2277CF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35BF5-4F4F-08C9-E699-F85D2518E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detail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dimer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</a:p>
          <a:p>
            <a:pPr marL="228600" indent="-228600">
              <a:buAutoNum type="arabicParenR"/>
            </a:pPr>
            <a:r>
              <a:rPr lang="en-US" altLang="zh-CN" dirty="0"/>
              <a:t>Highlight</a:t>
            </a:r>
            <a:r>
              <a:rPr lang="zh-CN" altLang="en-US" dirty="0"/>
              <a:t> </a:t>
            </a:r>
            <a:r>
              <a:rPr lang="en-US" altLang="zh-CN" dirty="0"/>
              <a:t>elevation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converging</a:t>
            </a:r>
            <a:r>
              <a:rPr lang="zh-CN" altLang="en-US" dirty="0"/>
              <a:t> </a:t>
            </a:r>
            <a:r>
              <a:rPr lang="en-US" altLang="zh-CN" dirty="0"/>
              <a:t>stages</a:t>
            </a:r>
          </a:p>
          <a:p>
            <a:pPr marL="228600" indent="-228600">
              <a:buAutoNum type="arabicParenR"/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immediately</a:t>
            </a:r>
            <a:r>
              <a:rPr lang="zh-CN" altLang="en-US" dirty="0"/>
              <a:t> </a:t>
            </a:r>
            <a:r>
              <a:rPr lang="en-US" altLang="zh-CN" dirty="0"/>
              <a:t>connecting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initial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 </a:t>
            </a:r>
            <a:r>
              <a:rPr lang="en-US" altLang="zh-CN" dirty="0"/>
              <a:t>connected</a:t>
            </a:r>
            <a:r>
              <a:rPr lang="zh-CN" altLang="en-US" dirty="0"/>
              <a:t> </a:t>
            </a:r>
            <a:r>
              <a:rPr lang="en-US" altLang="zh-CN" dirty="0" err="1"/>
              <a:t>sp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D30E6-7821-F071-266E-8D1D722B63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7407-D781-48E6-94E8-F76791793FD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3228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altLang="zh-CN" dirty="0"/>
              <a:t>AV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enough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speed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 err="1"/>
              <a:t>sp</a:t>
            </a:r>
            <a:endParaRPr lang="en-US" altLang="zh-CN" dirty="0"/>
          </a:p>
          <a:p>
            <a:pPr marL="228600" indent="-228600">
              <a:buAutoNum type="arabicParenR"/>
            </a:pPr>
            <a:r>
              <a:rPr lang="en-US" altLang="zh-CN" dirty="0"/>
              <a:t>AV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enough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SP</a:t>
            </a:r>
            <a:r>
              <a:rPr lang="zh-CN" altLang="en-US" dirty="0"/>
              <a:t> </a:t>
            </a:r>
            <a:r>
              <a:rPr lang="en-US" altLang="zh-CN" dirty="0"/>
              <a:t>energy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positions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converged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7407-D781-48E6-94E8-F76791793FD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950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1)</a:t>
            </a:r>
            <a:r>
              <a:rPr lang="zh-CN" altLang="en-US" dirty="0"/>
              <a:t> </a:t>
            </a:r>
            <a:r>
              <a:rPr lang="en-US" altLang="zh-CN" dirty="0"/>
              <a:t>Max</a:t>
            </a:r>
            <a:r>
              <a:rPr lang="zh-CN" altLang="en-US" dirty="0"/>
              <a:t> </a:t>
            </a:r>
            <a:r>
              <a:rPr lang="en-US" altLang="zh-CN" dirty="0"/>
              <a:t>energy</a:t>
            </a:r>
            <a:r>
              <a:rPr lang="zh-CN" altLang="en-US" dirty="0"/>
              <a:t> </a:t>
            </a:r>
            <a:r>
              <a:rPr lang="en-US" altLang="zh-CN" dirty="0"/>
              <a:t>increases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7407-D781-48E6-94E8-F76791793FD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145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7407-D781-48E6-94E8-F76791793FD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838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1)</a:t>
            </a:r>
            <a:r>
              <a:rPr lang="zh-CN" altLang="en-US" dirty="0"/>
              <a:t> </a:t>
            </a:r>
            <a:r>
              <a:rPr lang="en-US" altLang="zh-CN" dirty="0"/>
              <a:t>#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atoms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7407-D781-48E6-94E8-F76791793FD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2131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complex</a:t>
            </a:r>
            <a:r>
              <a:rPr lang="zh-CN" altLang="en-US" dirty="0"/>
              <a:t> </a:t>
            </a:r>
            <a:r>
              <a:rPr lang="en-US" altLang="zh-CN" dirty="0"/>
              <a:t>defect,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requires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AV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7407-D781-48E6-94E8-F76791793FD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9540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7407-D781-48E6-94E8-F76791793FD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620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85192"/>
            <a:ext cx="10058400" cy="2123728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>
            <a:innerShdw blurRad="1905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485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2708920"/>
            <a:ext cx="10058400" cy="0"/>
          </a:xfrm>
          <a:prstGeom prst="line">
            <a:avLst/>
          </a:prstGeom>
          <a:ln w="38100">
            <a:solidFill>
              <a:srgbClr val="3C5794"/>
            </a:solidFill>
          </a:ln>
          <a:effectLst>
            <a:outerShdw blurRad="127000" dist="38100" dir="16200000" rotWithShape="0">
              <a:prstClr val="black">
                <a:alpha val="18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0" y="585192"/>
            <a:ext cx="10058400" cy="0"/>
          </a:xfrm>
          <a:prstGeom prst="line">
            <a:avLst/>
          </a:prstGeom>
          <a:ln w="38100">
            <a:solidFill>
              <a:srgbClr val="3C579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7656" y="692704"/>
            <a:ext cx="9264072" cy="19442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80000"/>
              </a:lnSpc>
              <a:defRPr lang="de-DE" sz="3300" dirty="0">
                <a:ln w="6350">
                  <a:solidFill>
                    <a:srgbClr val="3F6EA7"/>
                  </a:solidFill>
                </a:ln>
                <a:solidFill>
                  <a:schemeClr val="bg1"/>
                </a:solidFill>
                <a:effectLst>
                  <a:innerShdw blurRad="88900" dist="63500" dir="13500000">
                    <a:prstClr val="black">
                      <a:alpha val="60000"/>
                    </a:prstClr>
                  </a:inn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lvl="0">
              <a:lnSpc>
                <a:spcPct val="90000"/>
              </a:lnSpc>
            </a:pPr>
            <a:r>
              <a:rPr lang="en-US" dirty="0"/>
              <a:t>Title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787" y="2852936"/>
            <a:ext cx="8808941" cy="115212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de-DE" b="1" baseline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</a:lstStyle>
          <a:p>
            <a:pPr lvl="0"/>
            <a:r>
              <a:rPr lang="en-US" dirty="0"/>
              <a:t>Authors</a:t>
            </a:r>
            <a:endParaRPr lang="de-DE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768688" y="6235055"/>
            <a:ext cx="2717068" cy="3866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>
              <a:defRPr lang="de-DE" sz="1980" b="1" smtClean="0">
                <a:solidFill>
                  <a:schemeClr val="accent1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</a:lstStyle>
          <a:p>
            <a:pPr algn="l">
              <a:spcBef>
                <a:spcPts val="495"/>
              </a:spcBef>
              <a:buSzPct val="75000"/>
            </a:pPr>
            <a:r>
              <a:rPr lang="en-SG" dirty="0"/>
              <a:t>April 2017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1" y="0"/>
            <a:ext cx="857250" cy="3304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2039" y="6346954"/>
            <a:ext cx="4560467" cy="2747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021AA-E6C6-4CC8-9A87-11C8058B8D76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77C8-BBA4-5B4B-8DC3-D3933C498D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73117" y="288758"/>
            <a:ext cx="8549640" cy="5542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73117" y="1010653"/>
            <a:ext cx="9416315" cy="53580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168" y="842964"/>
            <a:ext cx="184731" cy="320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85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77C8-BBA4-5B4B-8DC3-D3933C498D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7093" y="1187116"/>
            <a:ext cx="4443665" cy="516885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17093" y="352926"/>
            <a:ext cx="9473668" cy="44917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358063" y="1187116"/>
            <a:ext cx="4532698" cy="516885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256" y="344831"/>
            <a:ext cx="8848143" cy="4725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  <a:lvl2pPr>
              <a:defRPr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2pPr>
            <a:lvl3pPr>
              <a:defRPr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3pPr>
            <a:lvl4pPr>
              <a:defRPr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4pPr>
            <a:lvl5pPr>
              <a:defRPr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021AA-E6C6-4CC8-9A87-11C8058B8D76}" type="slidenum">
              <a:rPr lang="de-DE" smtClean="0"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300" y="930816"/>
            <a:ext cx="7682134" cy="617860"/>
          </a:xfrm>
        </p:spPr>
        <p:txBody>
          <a:bodyPr anchor="b">
            <a:normAutofit/>
          </a:bodyPr>
          <a:lstStyle>
            <a:lvl1pPr marL="0" indent="0" algn="ctr">
              <a:buNone/>
              <a:defRPr sz="19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77190" indent="0">
              <a:buNone/>
              <a:defRPr sz="1485">
                <a:solidFill>
                  <a:schemeClr val="tx1">
                    <a:tint val="75000"/>
                  </a:schemeClr>
                </a:solidFill>
              </a:defRPr>
            </a:lvl2pPr>
            <a:lvl3pPr marL="75438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3pPr>
            <a:lvl4pPr marL="1131570" indent="0">
              <a:buNone/>
              <a:defRPr sz="1155">
                <a:solidFill>
                  <a:schemeClr val="tx1">
                    <a:tint val="75000"/>
                  </a:schemeClr>
                </a:solidFill>
              </a:defRPr>
            </a:lvl4pPr>
            <a:lvl5pPr marL="1508760" indent="0">
              <a:buNone/>
              <a:defRPr sz="1155">
                <a:solidFill>
                  <a:schemeClr val="tx1">
                    <a:tint val="75000"/>
                  </a:schemeClr>
                </a:solidFill>
              </a:defRPr>
            </a:lvl5pPr>
            <a:lvl6pPr marL="1885950" indent="0">
              <a:buNone/>
              <a:defRPr sz="1155">
                <a:solidFill>
                  <a:schemeClr val="tx1">
                    <a:tint val="75000"/>
                  </a:schemeClr>
                </a:solidFill>
              </a:defRPr>
            </a:lvl6pPr>
            <a:lvl7pPr marL="2263140" indent="0">
              <a:buNone/>
              <a:defRPr sz="1155">
                <a:solidFill>
                  <a:schemeClr val="tx1">
                    <a:tint val="75000"/>
                  </a:schemeClr>
                </a:solidFill>
              </a:defRPr>
            </a:lvl7pPr>
            <a:lvl8pPr marL="2640330" indent="0">
              <a:buNone/>
              <a:defRPr sz="1155">
                <a:solidFill>
                  <a:schemeClr val="tx1">
                    <a:tint val="75000"/>
                  </a:schemeClr>
                </a:solidFill>
              </a:defRPr>
            </a:lvl8pPr>
            <a:lvl9pPr marL="3017520" indent="0">
              <a:buNone/>
              <a:defRPr sz="115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021AA-E6C6-4CC8-9A87-11C8058B8D76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02933" y="1693064"/>
            <a:ext cx="8554961" cy="1354936"/>
          </a:xfrm>
        </p:spPr>
        <p:txBody>
          <a:bodyPr>
            <a:normAutofit/>
          </a:bodyPr>
          <a:lstStyle>
            <a:lvl1pPr marL="0" indent="0" algn="ctr">
              <a:buNone/>
              <a:defRPr sz="297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85573" y="1548676"/>
            <a:ext cx="7762462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581617" y="1620684"/>
            <a:ext cx="6811957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1581617" y="3101340"/>
            <a:ext cx="7792255" cy="32826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31341" y="1729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71849" y="988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9226" y="908056"/>
            <a:ext cx="9810433" cy="5616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1" y="304110"/>
            <a:ext cx="8958261" cy="47254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D021AA-E6C6-4CC8-9A87-11C8058B8D76}" type="slidenum">
              <a:rPr lang="de-DE" smtClean="0"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Cha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9226" y="908056"/>
            <a:ext cx="9810433" cy="5616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D021AA-E6C6-4CC8-9A87-11C8058B8D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Q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9226" y="908056"/>
            <a:ext cx="9810433" cy="5616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310528"/>
            <a:ext cx="8958261" cy="4725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D021AA-E6C6-4CC8-9A87-11C8058B8D7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Char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9226" y="908056"/>
            <a:ext cx="9810433" cy="5616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D021AA-E6C6-4CC8-9A87-11C8058B8D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9226" y="908056"/>
            <a:ext cx="9810433" cy="5616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D021AA-E6C6-4CC8-9A87-11C8058B8D7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Supp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2" y="0"/>
            <a:ext cx="8623283" cy="246221"/>
          </a:xfrm>
          <a:prstGeom prst="rect">
            <a:avLst/>
          </a:prstGeom>
          <a:noFill/>
        </p:spPr>
        <p:txBody>
          <a:bodyPr wrap="none" lIns="80190" tIns="0" rIns="0" bIns="44550" rtlCol="0" anchor="ctr" anchorCtr="0">
            <a:noAutofit/>
          </a:bodyPr>
          <a:lstStyle/>
          <a:p>
            <a:pPr marL="0" marR="0" indent="0" algn="l" defTabSz="7537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155" b="1" baseline="0" noProof="0" dirty="0">
                <a:solidFill>
                  <a:schemeClr val="bg1"/>
                </a:solidFill>
                <a:latin typeface="+mn-lt"/>
                <a:sym typeface="Wingdings 3" panose="05040102010807070707"/>
              </a:rPr>
              <a:t>supplementary information</a:t>
            </a:r>
            <a:endParaRPr lang="en-US" sz="1155" b="0" dirty="0">
              <a:solidFill>
                <a:srgbClr val="9CAED6"/>
              </a:solidFill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9226" y="908056"/>
            <a:ext cx="9810433" cy="5616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48127" y="349616"/>
            <a:ext cx="8958261" cy="4725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D021AA-E6C6-4CC8-9A87-11C8058B8D76}" type="slidenum">
              <a:rPr lang="de-DE" smtClean="0"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CCD0F0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6664888"/>
            <a:ext cx="10058400" cy="216341"/>
          </a:xfrm>
          <a:prstGeom prst="rect">
            <a:avLst/>
          </a:prstGeom>
          <a:gradFill flip="none" rotWithShape="1">
            <a:gsLst>
              <a:gs pos="83000">
                <a:schemeClr val="accent6">
                  <a:lumMod val="75000"/>
                </a:schemeClr>
              </a:gs>
              <a:gs pos="98000">
                <a:schemeClr val="bg1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  <a:effectLst>
            <a:innerShdw blurRad="1905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155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6475" y="6649613"/>
            <a:ext cx="712879" cy="196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5" b="1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</a:lstStyle>
          <a:p>
            <a:fld id="{B8D021AA-E6C6-4CC8-9A87-11C8058B8D76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836840"/>
            <a:ext cx="10058400" cy="5820800"/>
          </a:xfrm>
          <a:prstGeom prst="rect">
            <a:avLst/>
          </a:prstGeom>
          <a:gradFill flip="none" rotWithShape="1">
            <a:gsLst>
              <a:gs pos="9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85">
              <a:solidFill>
                <a:schemeClr val="lt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838"/>
            <a:ext cx="10058400" cy="812869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0"/>
          </a:gradFill>
          <a:ln>
            <a:noFill/>
          </a:ln>
          <a:effectLst>
            <a:innerShdw blurRad="1905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85"/>
          </a:p>
        </p:txBody>
      </p:sp>
      <p:sp>
        <p:nvSpPr>
          <p:cNvPr id="23" name="Rectangle 22"/>
          <p:cNvSpPr/>
          <p:nvPr userDrawn="1"/>
        </p:nvSpPr>
        <p:spPr>
          <a:xfrm>
            <a:off x="0" y="318812"/>
            <a:ext cx="10058400" cy="48847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0000">
                <a:schemeClr val="accent6">
                  <a:lumMod val="75000"/>
                </a:schemeClr>
              </a:gs>
              <a:gs pos="19000">
                <a:schemeClr val="tx2">
                  <a:lumMod val="40000"/>
                  <a:lumOff val="60000"/>
                </a:schemeClr>
              </a:gs>
            </a:gsLst>
            <a:lin ang="108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485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8256" y="1066184"/>
            <a:ext cx="9821892" cy="5531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118256" y="345228"/>
            <a:ext cx="9940144" cy="472546"/>
          </a:xfrm>
          <a:prstGeom prst="rect">
            <a:avLst/>
          </a:prstGeom>
        </p:spPr>
        <p:txBody>
          <a:bodyPr vert="horz" lIns="91440" tIns="36000" rIns="91440" bIns="18000" rtlCol="0" anchor="ctr">
            <a:noAutofit/>
          </a:bodyPr>
          <a:lstStyle/>
          <a:p>
            <a:r>
              <a:rPr lang="de-DE" dirty="0"/>
              <a:t>Title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0" y="322879"/>
            <a:ext cx="1005840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01600" dist="12700" dir="16200000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996222" y="51118"/>
            <a:ext cx="3000275" cy="18072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6" y="-8177"/>
            <a:ext cx="857250" cy="330477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01898" y="6652246"/>
            <a:ext cx="780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i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charset="0"/>
                <a:ea typeface="Lucida Fax" charset="0"/>
                <a:cs typeface="Lucida Fax" charset="0"/>
              </a:rPr>
              <a:t>The Original Computation of Energy and Advanced Nano Materials (OCEAN) Group 		http://</a:t>
            </a:r>
            <a:r>
              <a:rPr lang="en-US" sz="900" b="1" i="0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charset="0"/>
                <a:ea typeface="Lucida Fax" charset="0"/>
                <a:cs typeface="Lucida Fax" charset="0"/>
              </a:rPr>
              <a:t>xhx.utk.edu</a:t>
            </a:r>
            <a:endParaRPr lang="en-US" sz="900" b="1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charset="0"/>
              <a:ea typeface="Lucida Fax" charset="0"/>
              <a:cs typeface="Lucida Fax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820954"/>
            <a:ext cx="1005840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01600" dist="12700" dir="16200000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753745" rtl="0" eaLnBrk="1" latinLnBrk="0" hangingPunct="1">
        <a:spcBef>
          <a:spcPct val="0"/>
        </a:spcBef>
        <a:buNone/>
        <a:defRPr sz="2310" b="0" kern="1200">
          <a:solidFill>
            <a:schemeClr val="bg1"/>
          </a:solidFill>
          <a:latin typeface="Times New Roman" panose="02020603050405020304" charset="0"/>
          <a:ea typeface="Times New Roman" panose="02020603050405020304" charset="0"/>
          <a:cs typeface="Times New Roman" panose="02020603050405020304" charset="0"/>
        </a:defRPr>
      </a:lvl1pPr>
    </p:titleStyle>
    <p:bodyStyle>
      <a:lvl1pPr marL="282575" indent="-282575" algn="l" defTabSz="753745" rtl="0" eaLnBrk="1" latinLnBrk="0" hangingPunct="1">
        <a:spcBef>
          <a:spcPts val="495"/>
        </a:spcBef>
        <a:buSzPct val="75000"/>
        <a:buFont typeface="Wingdings" panose="05000000000000000000" pitchFamily="2" charset="2"/>
        <a:buChar char="v"/>
        <a:defRPr sz="1980" kern="1200">
          <a:solidFill>
            <a:schemeClr val="accent1">
              <a:lumMod val="50000"/>
            </a:schemeClr>
          </a:solidFill>
          <a:latin typeface="Times New Roman" panose="02020603050405020304" charset="0"/>
          <a:ea typeface="Times New Roman" panose="02020603050405020304" charset="0"/>
          <a:cs typeface="Times New Roman" panose="02020603050405020304" charset="0"/>
        </a:defRPr>
      </a:lvl1pPr>
      <a:lvl2pPr marL="514985" indent="-218440" algn="l" defTabSz="753745" rtl="0" eaLnBrk="1" latinLnBrk="0" hangingPunct="1">
        <a:spcBef>
          <a:spcPts val="330"/>
        </a:spcBef>
        <a:buSzPct val="70000"/>
        <a:buFont typeface="Wingdings" panose="05000000000000000000" pitchFamily="2" charset="2"/>
        <a:buChar char="§"/>
        <a:defRPr sz="1650" kern="1200">
          <a:solidFill>
            <a:schemeClr val="tx1"/>
          </a:solidFill>
          <a:latin typeface="Times New Roman" panose="02020603050405020304" charset="0"/>
          <a:ea typeface="Times New Roman" panose="02020603050405020304" charset="0"/>
          <a:cs typeface="Times New Roman" panose="02020603050405020304" charset="0"/>
        </a:defRPr>
      </a:lvl2pPr>
      <a:lvl3pPr marL="739775" indent="-225425" algn="l" defTabSz="753745" rtl="0" eaLnBrk="1" latinLnBrk="0" hangingPunct="1">
        <a:spcBef>
          <a:spcPts val="330"/>
        </a:spcBef>
        <a:buFont typeface="Arial" panose="020B0604020202090204" pitchFamily="34" charset="0"/>
        <a:buChar char="•"/>
        <a:defRPr sz="1485" kern="1200">
          <a:solidFill>
            <a:schemeClr val="tx1"/>
          </a:solidFill>
          <a:latin typeface="Times New Roman" panose="02020603050405020304" charset="0"/>
          <a:ea typeface="Times New Roman" panose="02020603050405020304" charset="0"/>
          <a:cs typeface="Times New Roman" panose="02020603050405020304" charset="0"/>
        </a:defRPr>
      </a:lvl3pPr>
      <a:lvl4pPr marL="958850" indent="-218440" algn="l" defTabSz="753745" rtl="0" eaLnBrk="1" latinLnBrk="0" hangingPunct="1">
        <a:spcBef>
          <a:spcPts val="250"/>
        </a:spcBef>
        <a:buFont typeface="Calibri" pitchFamily="34" charset="0"/>
        <a:buChar char="−"/>
        <a:defRPr sz="1320" kern="1200">
          <a:solidFill>
            <a:schemeClr val="tx1"/>
          </a:solidFill>
          <a:latin typeface="Times New Roman" panose="02020603050405020304" charset="0"/>
          <a:ea typeface="Times New Roman" panose="02020603050405020304" charset="0"/>
          <a:cs typeface="Times New Roman" panose="02020603050405020304" charset="0"/>
        </a:defRPr>
      </a:lvl4pPr>
      <a:lvl5pPr marL="1183640" indent="-225425" algn="l" defTabSz="753745" rtl="0" eaLnBrk="1" latinLnBrk="0" hangingPunct="1">
        <a:spcBef>
          <a:spcPts val="0"/>
        </a:spcBef>
        <a:buFont typeface="Symbol" pitchFamily="18" charset="2"/>
        <a:buChar char="-"/>
        <a:defRPr sz="1320" kern="1200">
          <a:solidFill>
            <a:schemeClr val="tx1"/>
          </a:solidFill>
          <a:latin typeface="Times New Roman" panose="02020603050405020304" charset="0"/>
          <a:ea typeface="Times New Roman" panose="02020603050405020304" charset="0"/>
          <a:cs typeface="Times New Roman" panose="02020603050405020304" charset="0"/>
        </a:defRPr>
      </a:lvl5pPr>
      <a:lvl6pPr marL="2074545" indent="-188595" algn="l" defTabSz="753745" rtl="0" eaLnBrk="1" latinLnBrk="0" hangingPunct="1">
        <a:spcBef>
          <a:spcPct val="20000"/>
        </a:spcBef>
        <a:buFont typeface="Arial" panose="020B060402020209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3745" rtl="0" eaLnBrk="1" latinLnBrk="0" hangingPunct="1">
        <a:spcBef>
          <a:spcPct val="20000"/>
        </a:spcBef>
        <a:buFont typeface="Arial" panose="020B060402020209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3745" rtl="0" eaLnBrk="1" latinLnBrk="0" hangingPunct="1">
        <a:spcBef>
          <a:spcPct val="20000"/>
        </a:spcBef>
        <a:buFont typeface="Arial" panose="020B060402020209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3745" rtl="0" eaLnBrk="1" latinLnBrk="0" hangingPunct="1">
        <a:spcBef>
          <a:spcPct val="20000"/>
        </a:spcBef>
        <a:buFont typeface="Arial" panose="020B060402020209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753745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3745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3745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3745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3745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3745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3745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3745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3745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distribu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docs.lammps.org/Python_head.html" TargetMode="External"/><Relationship Id="rId4" Type="http://schemas.openxmlformats.org/officeDocument/2006/relationships/hyperlink" Target="https://openkim.org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0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542" y="3382221"/>
            <a:ext cx="7544551" cy="1276583"/>
          </a:xfrm>
        </p:spPr>
        <p:txBody>
          <a:bodyPr/>
          <a:lstStyle/>
          <a:p>
            <a:r>
              <a:rPr lang="en-US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Tao Liang, Haixuan Xu</a:t>
            </a:r>
          </a:p>
          <a:p>
            <a:r>
              <a:rPr lang="en-US" sz="1600" b="0" i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 university of Tennessee Knoxville,                                                                               Department of materials science and engineering</a:t>
            </a:r>
          </a:p>
        </p:txBody>
      </p:sp>
      <p:sp>
        <p:nvSpPr>
          <p:cNvPr id="16" name="Subtitle 2"/>
          <p:cNvSpPr txBox="1"/>
          <p:nvPr/>
        </p:nvSpPr>
        <p:spPr>
          <a:xfrm>
            <a:off x="1304765" y="6334130"/>
            <a:ext cx="1642715" cy="315102"/>
          </a:xfrm>
          <a:prstGeom prst="rect">
            <a:avLst/>
          </a:prstGeom>
        </p:spPr>
        <p:txBody>
          <a:bodyPr vert="horz" lIns="75438" tIns="37719" rIns="75438" bIns="37719" rtlCol="0">
            <a:normAutofit fontScale="67500" lnSpcReduction="20000"/>
          </a:bodyPr>
          <a:lstStyle>
            <a:lvl1pPr indent="0">
              <a:spcBef>
                <a:spcPts val="600"/>
              </a:spcBef>
              <a:buSzPct val="75000"/>
              <a:buFont typeface="Wingdings" panose="05000000000000000000" pitchFamily="2" charset="2"/>
              <a:buNone/>
              <a:defRPr sz="2400" b="1">
                <a:solidFill>
                  <a:srgbClr val="305480"/>
                </a:solidFill>
                <a:latin typeface="Calibri" pitchFamily="34" charset="0"/>
                <a:cs typeface="Calibri" pitchFamily="34" charset="0"/>
              </a:defRPr>
            </a:lvl1pPr>
            <a:lvl2pPr indent="0" algn="ctr">
              <a:spcBef>
                <a:spcPts val="400"/>
              </a:spcBef>
              <a:buSzPct val="70000"/>
              <a:buFont typeface="Wingdings" panose="05000000000000000000" pitchFamily="2" charset="2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ts val="400"/>
              </a:spcBef>
              <a:buFont typeface="Arial" panose="020B060402020209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ts val="300"/>
              </a:spcBef>
              <a:buFont typeface="Symbol" pitchFamily="18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ts val="0"/>
              </a:spcBef>
              <a:buFont typeface="Symbol" pitchFamily="18" charset="2"/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anose="020B060402020209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anose="020B060402020209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anose="020B060402020209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anose="020B060402020209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980" dirty="0">
                <a:solidFill>
                  <a:schemeClr val="accent1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September </a:t>
            </a:r>
            <a:r>
              <a:rPr lang="en-US" altLang="zh-CN" sz="1980" dirty="0">
                <a:solidFill>
                  <a:schemeClr val="accent1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3rd</a:t>
            </a:r>
            <a:r>
              <a:rPr lang="en-US" sz="1980" dirty="0">
                <a:solidFill>
                  <a:schemeClr val="accent1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202</a:t>
            </a:r>
            <a:r>
              <a:rPr lang="en-US" altLang="zh-CN" sz="1980" dirty="0">
                <a:solidFill>
                  <a:schemeClr val="accent1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5</a:t>
            </a:r>
            <a:endParaRPr lang="en-US" sz="1980" dirty="0">
              <a:solidFill>
                <a:schemeClr val="accent1">
                  <a:lumMod val="50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itle 20"/>
          <p:cNvSpPr>
            <a:spLocks noGrp="1"/>
          </p:cNvSpPr>
          <p:nvPr>
            <p:ph type="ctrTitle"/>
          </p:nvPr>
        </p:nvSpPr>
        <p:spPr>
          <a:xfrm>
            <a:off x="348675" y="829056"/>
            <a:ext cx="9188864" cy="127658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CN" b="1" dirty="0"/>
              <a:t>Saddle</a:t>
            </a:r>
            <a:r>
              <a:rPr lang="zh-CN" altLang="en-US" b="1" dirty="0"/>
              <a:t> </a:t>
            </a:r>
            <a:r>
              <a:rPr lang="en-US" altLang="zh-CN" b="1" dirty="0"/>
              <a:t>point</a:t>
            </a:r>
            <a:r>
              <a:rPr lang="zh-CN" altLang="en-US" b="1" dirty="0"/>
              <a:t> </a:t>
            </a:r>
            <a:r>
              <a:rPr lang="en-US" altLang="zh-CN" b="1" dirty="0"/>
              <a:t>search</a:t>
            </a:r>
            <a:r>
              <a:rPr lang="zh-CN" altLang="en-US" b="1" dirty="0"/>
              <a:t> </a:t>
            </a:r>
            <a:r>
              <a:rPr lang="en-US" altLang="zh-CN" b="1" dirty="0"/>
              <a:t>with</a:t>
            </a:r>
            <a:r>
              <a:rPr lang="zh-CN" altLang="en-US" b="1" dirty="0"/>
              <a:t> </a:t>
            </a:r>
            <a:r>
              <a:rPr lang="en-US" altLang="zh-CN" b="1" dirty="0"/>
              <a:t>dynamic</a:t>
            </a:r>
            <a:r>
              <a:rPr lang="zh-CN" altLang="en-US" b="1" dirty="0"/>
              <a:t> </a:t>
            </a:r>
            <a:r>
              <a:rPr lang="en-US" altLang="zh-CN" b="1" dirty="0"/>
              <a:t>active</a:t>
            </a:r>
            <a:r>
              <a:rPr lang="zh-CN" altLang="en-US" b="1" dirty="0"/>
              <a:t> </a:t>
            </a:r>
            <a:r>
              <a:rPr lang="en-US" altLang="zh-CN" b="1" dirty="0"/>
              <a:t>volume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77C8-BBA4-5B4B-8DC3-D3933C498D4A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5456" y="325682"/>
            <a:ext cx="8549640" cy="456424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Fe</a:t>
            </a:r>
            <a:r>
              <a:rPr lang="zh-CN" altLang="en-US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–</a:t>
            </a:r>
            <a:r>
              <a:rPr lang="zh-CN" altLang="en-US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SILs</a:t>
            </a:r>
            <a:r>
              <a:rPr lang="zh-CN" altLang="en-US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with</a:t>
            </a:r>
            <a:r>
              <a:rPr lang="zh-CN" altLang="en-US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MCM2011</a:t>
            </a:r>
            <a:r>
              <a:rPr lang="zh-CN" altLang="en-US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potential</a:t>
            </a:r>
            <a:endParaRPr lang="en-US" sz="24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Slide Number Placeholder 3"/>
          <p:cNvSpPr txBox="1"/>
          <p:nvPr/>
        </p:nvSpPr>
        <p:spPr>
          <a:xfrm>
            <a:off x="9306475" y="6649613"/>
            <a:ext cx="712879" cy="196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155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AE77C8-BBA4-5B4B-8DC3-D3933C498D4A}" type="slidenum">
              <a:rPr lang="en-US" smtClean="0"/>
              <a:t>10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DAAEF4-9312-1483-3AB7-5FDF8D6CD39D}"/>
              </a:ext>
            </a:extLst>
          </p:cNvPr>
          <p:cNvGrpSpPr/>
          <p:nvPr/>
        </p:nvGrpSpPr>
        <p:grpSpPr>
          <a:xfrm>
            <a:off x="610066" y="1059934"/>
            <a:ext cx="7281219" cy="4998720"/>
            <a:chOff x="1460826" y="1229360"/>
            <a:chExt cx="7281219" cy="4998720"/>
          </a:xfrm>
        </p:grpSpPr>
        <p:pic>
          <p:nvPicPr>
            <p:cNvPr id="4" name="Picture 3" descr="A picture containing screenshot, diagram, colorfulness&#10;&#10;Description automatically generated">
              <a:extLst>
                <a:ext uri="{FF2B5EF4-FFF2-40B4-BE49-F238E27FC236}">
                  <a16:creationId xmlns:a16="http://schemas.microsoft.com/office/drawing/2014/main" id="{1F376221-C204-46CE-38FC-9237F655F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51" t="10835" r="8749" b="4165"/>
            <a:stretch/>
          </p:blipFill>
          <p:spPr>
            <a:xfrm>
              <a:off x="2056447" y="1575461"/>
              <a:ext cx="5612587" cy="4336999"/>
            </a:xfrm>
            <a:prstGeom prst="rect">
              <a:avLst/>
            </a:prstGeom>
          </p:spPr>
        </p:pic>
        <p:sp>
          <p:nvSpPr>
            <p:cNvPr id="37" name="Text Box 36"/>
            <p:cNvSpPr txBox="1"/>
            <p:nvPr/>
          </p:nvSpPr>
          <p:spPr>
            <a:xfrm>
              <a:off x="3095625" y="1229360"/>
              <a:ext cx="109474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 Regular" panose="02020603050405020304" charset="0"/>
                  <a:cs typeface="Times New Roman Regular" panose="02020603050405020304" charset="0"/>
                </a:rPr>
                <a:t>Original</a:t>
              </a:r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5517515" y="1239520"/>
              <a:ext cx="153098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latin typeface="Times New Roman Regular" panose="02020603050405020304" charset="0"/>
                  <a:cs typeface="Times New Roman Regular" panose="02020603050405020304" charset="0"/>
                </a:rPr>
                <a:t>LOGN+RAS</a:t>
              </a:r>
            </a:p>
          </p:txBody>
        </p:sp>
        <p:sp>
          <p:nvSpPr>
            <p:cNvPr id="11" name="Text Box 10"/>
            <p:cNvSpPr txBox="1"/>
            <p:nvPr/>
          </p:nvSpPr>
          <p:spPr>
            <a:xfrm rot="16200000">
              <a:off x="900121" y="3105785"/>
              <a:ext cx="14897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dirty="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Barrier (eV)</a:t>
              </a:r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2708275" y="5859780"/>
              <a:ext cx="205105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 New Roman Regular" panose="02020603050405020304" charset="0"/>
                  <a:cs typeface="Times New Roman Regular" panose="02020603050405020304" charset="0"/>
                </a:rPr>
                <a:t>Displacement (Å)</a:t>
              </a:r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5487035" y="5855970"/>
              <a:ext cx="205105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 New Roman Regular" panose="02020603050405020304" charset="0"/>
                  <a:cs typeface="Times New Roman Regular" panose="02020603050405020304" charset="0"/>
                </a:rPr>
                <a:t>Displacement (Å)</a:t>
              </a: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7757795" y="1300480"/>
              <a:ext cx="98425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>
                  <a:latin typeface="Times New Roman Regular" panose="02020603050405020304" charset="0"/>
                  <a:cs typeface="Times New Roman Regular" panose="02020603050405020304" charset="0"/>
                </a:rPr>
                <a:t># of steps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882BA99-8E9D-6FC2-980A-D9C867A46CF7}"/>
                </a:ext>
              </a:extLst>
            </p:cNvPr>
            <p:cNvGrpSpPr/>
            <p:nvPr/>
          </p:nvGrpSpPr>
          <p:grpSpPr>
            <a:xfrm>
              <a:off x="7855267" y="1655803"/>
              <a:ext cx="785178" cy="4060825"/>
              <a:chOff x="7855267" y="1682115"/>
              <a:chExt cx="785178" cy="4060825"/>
            </a:xfrm>
          </p:grpSpPr>
          <p:sp>
            <p:nvSpPr>
              <p:cNvPr id="19" name="Text Box 18"/>
              <p:cNvSpPr txBox="1"/>
              <p:nvPr/>
            </p:nvSpPr>
            <p:spPr>
              <a:xfrm>
                <a:off x="8046720" y="5436235"/>
                <a:ext cx="518795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latin typeface="Times New Roman Regular" panose="02020603050405020304" charset="0"/>
                    <a:cs typeface="Times New Roman Regular" panose="02020603050405020304" charset="0"/>
                  </a:rPr>
                  <a:t>200</a:t>
                </a:r>
              </a:p>
            </p:txBody>
          </p:sp>
          <p:sp>
            <p:nvSpPr>
              <p:cNvPr id="20" name="Text Box 19"/>
              <p:cNvSpPr txBox="1"/>
              <p:nvPr/>
            </p:nvSpPr>
            <p:spPr>
              <a:xfrm>
                <a:off x="8043545" y="4080592"/>
                <a:ext cx="518795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 Regular" panose="02020603050405020304" charset="0"/>
                    <a:cs typeface="Times New Roman Regular" panose="02020603050405020304" charset="0"/>
                  </a:rPr>
                  <a:t>500</a:t>
                </a:r>
              </a:p>
            </p:txBody>
          </p:sp>
          <p:sp>
            <p:nvSpPr>
              <p:cNvPr id="21" name="Text Box 20"/>
              <p:cNvSpPr txBox="1"/>
              <p:nvPr/>
            </p:nvSpPr>
            <p:spPr>
              <a:xfrm>
                <a:off x="8037830" y="3026497"/>
                <a:ext cx="601980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 Regular" panose="02020603050405020304" charset="0"/>
                    <a:cs typeface="Times New Roman Regular" panose="02020603050405020304" charset="0"/>
                  </a:rPr>
                  <a:t>1000</a:t>
                </a:r>
              </a:p>
            </p:txBody>
          </p:sp>
          <p:sp>
            <p:nvSpPr>
              <p:cNvPr id="22" name="Text Box 21"/>
              <p:cNvSpPr txBox="1"/>
              <p:nvPr/>
            </p:nvSpPr>
            <p:spPr>
              <a:xfrm>
                <a:off x="8048397" y="1999076"/>
                <a:ext cx="585470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 Regular" panose="02020603050405020304" charset="0"/>
                    <a:cs typeface="Times New Roman Regular" panose="02020603050405020304" charset="0"/>
                  </a:rPr>
                  <a:t>2000</a:t>
                </a:r>
              </a:p>
            </p:txBody>
          </p:sp>
          <p:sp>
            <p:nvSpPr>
              <p:cNvPr id="24" name="Text Box 23"/>
              <p:cNvSpPr txBox="1"/>
              <p:nvPr/>
            </p:nvSpPr>
            <p:spPr>
              <a:xfrm>
                <a:off x="8055610" y="1682115"/>
                <a:ext cx="584835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 Regular" panose="02020603050405020304" charset="0"/>
                    <a:cs typeface="Times New Roman Regular" panose="02020603050405020304" charset="0"/>
                  </a:rPr>
                  <a:t>25</a:t>
                </a:r>
                <a:r>
                  <a:rPr lang="en-US" sz="1400" dirty="0">
                    <a:latin typeface="Times New Roman Regular" panose="02020603050405020304" charset="0"/>
                    <a:cs typeface="Times New Roman Regular" panose="02020603050405020304" charset="0"/>
                  </a:rPr>
                  <a:t>00</a:t>
                </a:r>
              </a:p>
            </p:txBody>
          </p:sp>
          <p:pic>
            <p:nvPicPr>
              <p:cNvPr id="15" name="Picture 14" descr="colormap_jet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6009640" y="3636645"/>
                <a:ext cx="3837940" cy="146685"/>
              </a:xfrm>
              <a:prstGeom prst="rect">
                <a:avLst/>
              </a:prstGeom>
            </p:spPr>
          </p:pic>
          <p:pic>
            <p:nvPicPr>
              <p:cNvPr id="6" name="Picture 5" descr="Chart&#10;&#10;Description automatically generated">
                <a:extLst>
                  <a:ext uri="{FF2B5EF4-FFF2-40B4-BE49-F238E27FC236}">
                    <a16:creationId xmlns:a16="http://schemas.microsoft.com/office/drawing/2014/main" id="{9D6F19BA-F999-040D-1743-891CC68350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896" t="14144" r="47831" b="12815"/>
              <a:stretch/>
            </p:blipFill>
            <p:spPr>
              <a:xfrm>
                <a:off x="7982712" y="1751547"/>
                <a:ext cx="91440" cy="3936358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6823EAD-0BD9-702E-1018-1EE27E84DE45}"/>
              </a:ext>
            </a:extLst>
          </p:cNvPr>
          <p:cNvSpPr txBox="1"/>
          <p:nvPr/>
        </p:nvSpPr>
        <p:spPr>
          <a:xfrm>
            <a:off x="122165" y="6336483"/>
            <a:ext cx="5946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+mj-lt"/>
              </a:rPr>
              <a:t>L.</a:t>
            </a:r>
            <a:r>
              <a:rPr lang="zh-CN" altLang="en-US" sz="1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+mj-lt"/>
              </a:rPr>
              <a:t>Proville</a:t>
            </a:r>
            <a:r>
              <a:rPr lang="zh-CN" altLang="en-US" sz="1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+mj-lt"/>
              </a:rPr>
              <a:t>and</a:t>
            </a:r>
            <a:r>
              <a:rPr lang="zh-CN" altLang="en-US" sz="1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+mj-lt"/>
              </a:rPr>
              <a:t>et</a:t>
            </a:r>
            <a:r>
              <a:rPr lang="zh-CN" altLang="en-US" sz="1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+mj-lt"/>
              </a:rPr>
              <a:t>al</a:t>
            </a:r>
            <a:r>
              <a:rPr lang="en-US" sz="1400" dirty="0">
                <a:solidFill>
                  <a:srgbClr val="FF0000"/>
                </a:solidFill>
                <a:latin typeface="+mj-lt"/>
              </a:rPr>
              <a:t>, Nature Materials</a:t>
            </a:r>
            <a:r>
              <a:rPr lang="zh-CN" altLang="en-US" sz="1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+mj-lt"/>
              </a:rPr>
              <a:t>11</a:t>
            </a:r>
            <a:r>
              <a:rPr lang="en-US" sz="1400" dirty="0">
                <a:solidFill>
                  <a:srgbClr val="FF0000"/>
                </a:solidFill>
                <a:latin typeface="+mj-lt"/>
              </a:rPr>
              <a:t>, </a:t>
            </a:r>
            <a:r>
              <a:rPr lang="en-US" altLang="zh-CN" sz="1400" dirty="0">
                <a:solidFill>
                  <a:srgbClr val="FF0000"/>
                </a:solidFill>
                <a:latin typeface="+mj-lt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+mj-lt"/>
              </a:rPr>
              <a:t>2012</a:t>
            </a:r>
            <a:r>
              <a:rPr lang="en-US" altLang="zh-CN" sz="1400" dirty="0">
                <a:solidFill>
                  <a:srgbClr val="FF0000"/>
                </a:solidFill>
                <a:latin typeface="+mj-lt"/>
              </a:rPr>
              <a:t>)</a:t>
            </a:r>
            <a:endParaRPr 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F4C9B-5380-3911-1AE8-93DD756EF997}"/>
              </a:ext>
            </a:extLst>
          </p:cNvPr>
          <p:cNvSpPr txBox="1"/>
          <p:nvPr/>
        </p:nvSpPr>
        <p:spPr>
          <a:xfrm>
            <a:off x="1794192" y="5009473"/>
            <a:ext cx="2051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SPs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w.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1658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0544A-0814-2CD2-57D8-CBECF491030C}"/>
              </a:ext>
            </a:extLst>
          </p:cNvPr>
          <p:cNvSpPr txBox="1"/>
          <p:nvPr/>
        </p:nvSpPr>
        <p:spPr>
          <a:xfrm>
            <a:off x="4433746" y="5013966"/>
            <a:ext cx="2011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301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SPs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w.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594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C2B3FD-39E7-3311-388B-CB1BCC8726CD}"/>
              </a:ext>
            </a:extLst>
          </p:cNvPr>
          <p:cNvSpPr txBox="1"/>
          <p:nvPr/>
        </p:nvSpPr>
        <p:spPr>
          <a:xfrm>
            <a:off x="8017760" y="2127984"/>
            <a:ext cx="17958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400" dirty="0">
                <a:latin typeface="+mj-lt"/>
              </a:rPr>
              <a:t>A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2006-atom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AV</a:t>
            </a:r>
          </a:p>
          <a:p>
            <a:pPr marL="342900" indent="-342900">
              <a:buAutoNum type="arabicPeriod"/>
            </a:pPr>
            <a:r>
              <a:rPr lang="en-US" altLang="zh-CN" sz="1400" dirty="0">
                <a:latin typeface="+mj-lt"/>
              </a:rPr>
              <a:t>5000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attempts</a:t>
            </a:r>
          </a:p>
          <a:p>
            <a:pPr marL="342900" indent="-342900">
              <a:buAutoNum type="arabicPeriod"/>
            </a:pPr>
            <a:r>
              <a:rPr lang="en-US" altLang="zh-CN" sz="1400" dirty="0">
                <a:latin typeface="+mj-lt"/>
              </a:rPr>
              <a:t>2874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distinct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saddle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points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for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“Original”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AV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method,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in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which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only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9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are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connected</a:t>
            </a:r>
          </a:p>
          <a:p>
            <a:pPr marL="342900" indent="-342900">
              <a:buAutoNum type="arabicPeriod"/>
            </a:pPr>
            <a:r>
              <a:rPr lang="en-US" altLang="zh-CN" sz="1400" dirty="0">
                <a:latin typeface="+mj-lt"/>
              </a:rPr>
              <a:t>2408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distinct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saddle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points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for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DAV,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in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which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301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are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connected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6571D10F-5C1B-57D3-4D04-DB7593415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" t="11391" r="9305" b="3041"/>
          <a:stretch/>
        </p:blipFill>
        <p:spPr>
          <a:xfrm>
            <a:off x="684547" y="1759855"/>
            <a:ext cx="3752665" cy="284936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77C8-BBA4-5B4B-8DC3-D3933C498D4A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5456" y="325682"/>
            <a:ext cx="8549640" cy="456424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Summary</a:t>
            </a:r>
            <a:endParaRPr lang="en-US" sz="24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Slide Number Placeholder 3"/>
          <p:cNvSpPr txBox="1"/>
          <p:nvPr/>
        </p:nvSpPr>
        <p:spPr>
          <a:xfrm>
            <a:off x="9306475" y="6649613"/>
            <a:ext cx="712879" cy="196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155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AE77C8-BBA4-5B4B-8DC3-D3933C498D4A}" type="slidenum">
              <a:rPr lang="en-US" smtClean="0"/>
              <a:t>11</a:t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677173" y="4618027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 Regular" panose="02020603050405020304" charset="0"/>
                <a:cs typeface="Times New Roman Regular" panose="02020603050405020304" charset="0"/>
              </a:rPr>
              <a:t>Number of atoms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1069073" y="1324919"/>
            <a:ext cx="3368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 Regular" panose="02020603050405020304" charset="0"/>
                <a:cs typeface="Times New Roman Regular" panose="02020603050405020304" charset="0"/>
              </a:rPr>
              <a:t> Time-efficiency improvement</a:t>
            </a:r>
          </a:p>
        </p:txBody>
      </p:sp>
      <p:sp>
        <p:nvSpPr>
          <p:cNvPr id="12" name="Text Box 11"/>
          <p:cNvSpPr txBox="1"/>
          <p:nvPr/>
        </p:nvSpPr>
        <p:spPr>
          <a:xfrm rot="16200000">
            <a:off x="-515482" y="2731442"/>
            <a:ext cx="1844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 Regular" panose="02020603050405020304" charset="0"/>
                <a:cs typeface="Times New Roman Regular" panose="02020603050405020304" charset="0"/>
              </a:rPr>
              <a:t> Ratio of steps -1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876619" y="2544567"/>
            <a:ext cx="13290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 Regular" panose="02020603050405020304" charset="0"/>
                <a:cs typeface="Times New Roman Regular" panose="02020603050405020304" charset="0"/>
              </a:rPr>
              <a:t>Fe-dumbbell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3581904" y="2215919"/>
            <a:ext cx="8147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 Regular" panose="02020603050405020304" charset="0"/>
                <a:cs typeface="Times New Roman Regular" panose="02020603050405020304" charset="0"/>
              </a:rPr>
              <a:t>Fe-SIL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007280" y="3369354"/>
            <a:ext cx="11360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 Regular" panose="02020603050405020304" charset="0"/>
                <a:cs typeface="Times New Roman Regular" panose="02020603050405020304" charset="0"/>
              </a:rPr>
              <a:t>Fe-vacancy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542398" y="3795728"/>
            <a:ext cx="13931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 Regular" panose="02020603050405020304" charset="0"/>
                <a:cs typeface="Times New Roman Regular" panose="02020603050405020304" charset="0"/>
              </a:rPr>
              <a:t>Cu</a:t>
            </a:r>
            <a:r>
              <a:rPr lang="en-US" sz="1600" baseline="-25000" dirty="0">
                <a:latin typeface="Times New Roman Regular" panose="02020603050405020304" charset="0"/>
                <a:cs typeface="Times New Roman Regular" panose="02020603050405020304" charset="0"/>
              </a:rPr>
              <a:t>56</a:t>
            </a:r>
            <a:r>
              <a:rPr lang="en-US" sz="1600" dirty="0">
                <a:latin typeface="Times New Roman Regular" panose="02020603050405020304" charset="0"/>
                <a:cs typeface="Times New Roman Regular" panose="02020603050405020304" charset="0"/>
              </a:rPr>
              <a:t>Zr</a:t>
            </a:r>
            <a:r>
              <a:rPr lang="en-US" sz="1600" baseline="-25000" dirty="0">
                <a:latin typeface="Times New Roman Regular" panose="02020603050405020304" charset="0"/>
                <a:cs typeface="Times New Roman Regular" panose="02020603050405020304" charset="0"/>
              </a:rPr>
              <a:t>44</a:t>
            </a:r>
            <a:r>
              <a:rPr lang="en-US" sz="1600" dirty="0">
                <a:latin typeface="Times New Roman Regular" panose="02020603050405020304" charset="0"/>
                <a:cs typeface="Times New Roman Regular" panose="02020603050405020304" charset="0"/>
              </a:rPr>
              <a:t> glass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4FE6A3-953B-5401-324A-1F5B625C15E0}"/>
                  </a:ext>
                </a:extLst>
              </p:cNvPr>
              <p:cNvSpPr txBox="1"/>
              <p:nvPr/>
            </p:nvSpPr>
            <p:spPr>
              <a:xfrm>
                <a:off x="144033" y="5272649"/>
                <a:ext cx="5218120" cy="1096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Time-efficiency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improvement: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#</m:t>
                          </m:r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𝑡𝑟𝑎𝑛𝑠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𝑠𝑡𝑒𝑝𝑠</m:t>
                          </m:r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𝑤𝑜</m:t>
                          </m:r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𝐷𝐴𝑉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#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𝑡𝑟𝑎𝑛𝑠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𝑠𝑡𝑒𝑝𝑠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𝐷𝐴𝑉</m:t>
                          </m:r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improvement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scales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atoms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4FE6A3-953B-5401-324A-1F5B625C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33" y="5272649"/>
                <a:ext cx="5218120" cy="1096069"/>
              </a:xfrm>
              <a:prstGeom prst="rect">
                <a:avLst/>
              </a:prstGeom>
              <a:blipFill>
                <a:blip r:embed="rId3"/>
                <a:stretch>
                  <a:fillRect l="-728" t="-229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671BE2A-5CA9-C501-1A0F-6C05CE42BD48}"/>
              </a:ext>
            </a:extLst>
          </p:cNvPr>
          <p:cNvSpPr txBox="1"/>
          <p:nvPr/>
        </p:nvSpPr>
        <p:spPr>
          <a:xfrm>
            <a:off x="5955518" y="2713159"/>
            <a:ext cx="357657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sz="1400" dirty="0">
                <a:latin typeface="+mj-lt"/>
              </a:rPr>
              <a:t>Dynamic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active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volume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can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be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applied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if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atomic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displacements has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a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long-tail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distribution</a:t>
            </a:r>
          </a:p>
          <a:p>
            <a:pPr marL="342900" indent="-342900">
              <a:buAutoNum type="arabicParenR"/>
            </a:pPr>
            <a:endParaRPr lang="en-US" altLang="zh-CN" sz="1400" dirty="0">
              <a:latin typeface="+mj-lt"/>
            </a:endParaRPr>
          </a:p>
          <a:p>
            <a:pPr marL="342900" indent="-342900">
              <a:buAutoNum type="arabicParenR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efficiency of a saddle point search with DAV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(42%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179%)</a:t>
            </a:r>
          </a:p>
          <a:p>
            <a:pPr marL="342900" indent="-342900">
              <a:buAutoNum type="arabicParenR"/>
            </a:pP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r>
              <a:rPr lang="en-US" sz="1400" dirty="0">
                <a:latin typeface="+mj-lt"/>
              </a:rPr>
              <a:t>The probability of finding the relevant saddle points using DAV has significantly increased</a:t>
            </a:r>
            <a:endParaRPr lang="en-US" sz="1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3B455453-F3BC-BCDC-4859-E51578C9F4EC}"/>
              </a:ext>
            </a:extLst>
          </p:cNvPr>
          <p:cNvSpPr txBox="1"/>
          <p:nvPr/>
        </p:nvSpPr>
        <p:spPr>
          <a:xfrm>
            <a:off x="5735599" y="2185121"/>
            <a:ext cx="3368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Summaries:</a:t>
            </a:r>
            <a:endParaRPr lang="en-US" sz="2000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77C8-BBA4-5B4B-8DC3-D3933C498D4A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5456" y="319967"/>
            <a:ext cx="8549640" cy="456424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Flowchart</a:t>
            </a:r>
            <a:r>
              <a:rPr lang="zh-CN" altLang="en-US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dirty="0"/>
              <a:t>code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implementation</a:t>
            </a:r>
            <a:endParaRPr lang="en-US" sz="24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941849" y="1566119"/>
            <a:ext cx="1960245" cy="4000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System inputs</a:t>
            </a:r>
          </a:p>
        </p:txBody>
      </p:sp>
      <p:sp>
        <p:nvSpPr>
          <p:cNvPr id="6" name="Rectangles 5"/>
          <p:cNvSpPr/>
          <p:nvPr/>
        </p:nvSpPr>
        <p:spPr>
          <a:xfrm>
            <a:off x="3824114" y="1166069"/>
            <a:ext cx="1960245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Charactering AV</a:t>
            </a:r>
          </a:p>
        </p:txBody>
      </p:sp>
      <p:sp>
        <p:nvSpPr>
          <p:cNvPr id="7" name="Rectangles 6"/>
          <p:cNvSpPr/>
          <p:nvPr/>
        </p:nvSpPr>
        <p:spPr>
          <a:xfrm>
            <a:off x="984394" y="2434164"/>
            <a:ext cx="1960245" cy="4000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Loading DB</a:t>
            </a:r>
          </a:p>
        </p:txBody>
      </p:sp>
      <p:sp>
        <p:nvSpPr>
          <p:cNvPr id="8" name="Rectangles 7"/>
          <p:cNvSpPr/>
          <p:nvPr/>
        </p:nvSpPr>
        <p:spPr>
          <a:xfrm>
            <a:off x="984394" y="4206449"/>
            <a:ext cx="1960245" cy="4000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Finding Defects</a:t>
            </a:r>
          </a:p>
        </p:txBody>
      </p:sp>
      <p:sp>
        <p:nvSpPr>
          <p:cNvPr id="9" name="Rectangles 8"/>
          <p:cNvSpPr/>
          <p:nvPr/>
        </p:nvSpPr>
        <p:spPr>
          <a:xfrm>
            <a:off x="3824114" y="1660099"/>
            <a:ext cx="1960245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Recycling</a:t>
            </a:r>
          </a:p>
        </p:txBody>
      </p:sp>
      <p:sp>
        <p:nvSpPr>
          <p:cNvPr id="10" name="Rectangles 9"/>
          <p:cNvSpPr/>
          <p:nvPr/>
        </p:nvSpPr>
        <p:spPr>
          <a:xfrm>
            <a:off x="3824114" y="2692609"/>
            <a:ext cx="1960245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SNC</a:t>
            </a:r>
          </a:p>
        </p:txBody>
      </p:sp>
      <p:sp>
        <p:nvSpPr>
          <p:cNvPr id="11" name="Rectangles 10"/>
          <p:cNvSpPr/>
          <p:nvPr/>
        </p:nvSpPr>
        <p:spPr>
          <a:xfrm>
            <a:off x="3824114" y="2180799"/>
            <a:ext cx="1960245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Finding PG</a:t>
            </a:r>
          </a:p>
        </p:txBody>
      </p:sp>
      <p:sp>
        <p:nvSpPr>
          <p:cNvPr id="12" name="Rectangles 11"/>
          <p:cNvSpPr/>
          <p:nvPr/>
        </p:nvSpPr>
        <p:spPr>
          <a:xfrm>
            <a:off x="3824114" y="3212039"/>
            <a:ext cx="1960245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SP Search</a:t>
            </a:r>
          </a:p>
        </p:txBody>
      </p:sp>
      <p:sp>
        <p:nvSpPr>
          <p:cNvPr id="13" name="Rectangles 12"/>
          <p:cNvSpPr/>
          <p:nvPr/>
        </p:nvSpPr>
        <p:spPr>
          <a:xfrm>
            <a:off x="3824114" y="4312494"/>
            <a:ext cx="1960245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Validating SPs</a:t>
            </a:r>
          </a:p>
        </p:txBody>
      </p:sp>
      <p:sp>
        <p:nvSpPr>
          <p:cNvPr id="14" name="Rectangles 13"/>
          <p:cNvSpPr/>
          <p:nvPr/>
        </p:nvSpPr>
        <p:spPr>
          <a:xfrm>
            <a:off x="3824114" y="5512009"/>
            <a:ext cx="1960245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Save to DB</a:t>
            </a:r>
          </a:p>
        </p:txBody>
      </p:sp>
      <p:sp>
        <p:nvSpPr>
          <p:cNvPr id="15" name="Rectangles 14"/>
          <p:cNvSpPr/>
          <p:nvPr/>
        </p:nvSpPr>
        <p:spPr>
          <a:xfrm>
            <a:off x="3824114" y="4854784"/>
            <a:ext cx="1960245" cy="5048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Post-processing SPs</a:t>
            </a:r>
          </a:p>
        </p:txBody>
      </p:sp>
      <p:sp>
        <p:nvSpPr>
          <p:cNvPr id="16" name="Rectangles 15"/>
          <p:cNvSpPr/>
          <p:nvPr/>
        </p:nvSpPr>
        <p:spPr>
          <a:xfrm>
            <a:off x="6656849" y="3109169"/>
            <a:ext cx="1960245" cy="4000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KMC (LEB)</a:t>
            </a:r>
          </a:p>
        </p:txBody>
      </p:sp>
      <p:sp>
        <p:nvSpPr>
          <p:cNvPr id="17" name="Rectangles 16"/>
          <p:cNvSpPr/>
          <p:nvPr/>
        </p:nvSpPr>
        <p:spPr>
          <a:xfrm>
            <a:off x="6655579" y="3916254"/>
            <a:ext cx="1960245" cy="5740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System relaxation</a:t>
            </a:r>
          </a:p>
        </p:txBody>
      </p:sp>
      <p:sp>
        <p:nvSpPr>
          <p:cNvPr id="18" name="Rectangles 17"/>
          <p:cNvSpPr/>
          <p:nvPr/>
        </p:nvSpPr>
        <p:spPr>
          <a:xfrm>
            <a:off x="6656214" y="2222074"/>
            <a:ext cx="1960245" cy="4870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Barrier Recalibration</a:t>
            </a:r>
          </a:p>
        </p:txBody>
      </p:sp>
      <p:sp>
        <p:nvSpPr>
          <p:cNvPr id="21" name="Rectangles 20"/>
          <p:cNvSpPr/>
          <p:nvPr/>
        </p:nvSpPr>
        <p:spPr>
          <a:xfrm>
            <a:off x="3824114" y="3777189"/>
            <a:ext cx="1960245" cy="4000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AV relaxation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917844" y="1966169"/>
            <a:ext cx="0" cy="468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18479" y="2844374"/>
            <a:ext cx="7620" cy="4730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804554" y="1571199"/>
            <a:ext cx="0" cy="108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637289" y="3516839"/>
            <a:ext cx="0" cy="3575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636019" y="2746584"/>
            <a:ext cx="0" cy="3575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803919" y="2060149"/>
            <a:ext cx="0" cy="108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803919" y="2597359"/>
            <a:ext cx="0" cy="108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04554" y="3100914"/>
            <a:ext cx="0" cy="108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804554" y="3616534"/>
            <a:ext cx="0" cy="108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804554" y="4193749"/>
            <a:ext cx="0" cy="108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803919" y="4746834"/>
            <a:ext cx="0" cy="108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803919" y="5387549"/>
            <a:ext cx="0" cy="108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940829" y="4402664"/>
            <a:ext cx="412115" cy="762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352944" y="1360379"/>
            <a:ext cx="0" cy="306000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56754" y="1370539"/>
            <a:ext cx="412115" cy="762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784359" y="5708224"/>
            <a:ext cx="412115" cy="762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190124" y="2467819"/>
            <a:ext cx="0" cy="324000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188219" y="2467819"/>
            <a:ext cx="412115" cy="762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636019" y="4502359"/>
            <a:ext cx="0" cy="3575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s 48"/>
          <p:cNvSpPr/>
          <p:nvPr/>
        </p:nvSpPr>
        <p:spPr>
          <a:xfrm>
            <a:off x="6456189" y="4854784"/>
            <a:ext cx="2358390" cy="11201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next KMC step, starting from</a:t>
            </a:r>
            <a:r>
              <a:rPr lang="en-US">
                <a:solidFill>
                  <a:schemeClr val="accent4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 Defects </a:t>
            </a:r>
          </a:p>
        </p:txBody>
      </p:sp>
      <p:sp>
        <p:nvSpPr>
          <p:cNvPr id="3" name="Rectangles 2"/>
          <p:cNvSpPr/>
          <p:nvPr/>
        </p:nvSpPr>
        <p:spPr>
          <a:xfrm>
            <a:off x="978044" y="3324434"/>
            <a:ext cx="1960245" cy="4000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MD/Relax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13399" y="3723214"/>
            <a:ext cx="7620" cy="4730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5E743-EADF-E340-9449-C6F0E6F8E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D367EE-3BF7-B94F-0DFB-8A752153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77C8-BBA4-5B4B-8DC3-D3933C498D4A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43C158-7B9E-401B-9AF6-8354EDAE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56" y="346637"/>
            <a:ext cx="8549640" cy="456424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Parallization</a:t>
            </a:r>
            <a:endParaRPr lang="en-US" sz="24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536B694A-C11B-34A0-8425-6A7A12C62A0D}"/>
              </a:ext>
            </a:extLst>
          </p:cNvPr>
          <p:cNvSpPr txBox="1"/>
          <p:nvPr/>
        </p:nvSpPr>
        <p:spPr>
          <a:xfrm>
            <a:off x="9306475" y="6649613"/>
            <a:ext cx="712879" cy="196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155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AE77C8-BBA4-5B4B-8DC3-D3933C498D4A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15E1B-F111-A044-8286-660075E1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" y="2940050"/>
            <a:ext cx="4486275" cy="274193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386DE72-B0FF-13A8-2069-826BCC20C865}"/>
              </a:ext>
            </a:extLst>
          </p:cNvPr>
          <p:cNvSpPr/>
          <p:nvPr/>
        </p:nvSpPr>
        <p:spPr>
          <a:xfrm>
            <a:off x="3507105" y="3450590"/>
            <a:ext cx="1249680" cy="488950"/>
          </a:xfrm>
          <a:prstGeom prst="ellipse">
            <a:avLst/>
          </a:prstGeom>
          <a:solidFill>
            <a:schemeClr val="accent1">
              <a:alpha val="11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E1AC1B-396F-0AD3-B64C-9D96ABF08E18}"/>
              </a:ext>
            </a:extLst>
          </p:cNvPr>
          <p:cNvSpPr/>
          <p:nvPr/>
        </p:nvSpPr>
        <p:spPr>
          <a:xfrm>
            <a:off x="320675" y="4066540"/>
            <a:ext cx="1249680" cy="488950"/>
          </a:xfrm>
          <a:prstGeom prst="ellipse">
            <a:avLst/>
          </a:prstGeom>
          <a:solidFill>
            <a:schemeClr val="accent1">
              <a:alpha val="11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A6C734-22BF-3320-C4E5-DC8883E10CBB}"/>
              </a:ext>
            </a:extLst>
          </p:cNvPr>
          <p:cNvSpPr/>
          <p:nvPr/>
        </p:nvSpPr>
        <p:spPr>
          <a:xfrm>
            <a:off x="3507105" y="4438650"/>
            <a:ext cx="1249680" cy="488950"/>
          </a:xfrm>
          <a:prstGeom prst="ellipse">
            <a:avLst/>
          </a:prstGeom>
          <a:solidFill>
            <a:schemeClr val="accent1">
              <a:alpha val="11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372F40-52DD-6BA6-37A4-6A4293B51723}"/>
              </a:ext>
            </a:extLst>
          </p:cNvPr>
          <p:cNvSpPr/>
          <p:nvPr/>
        </p:nvSpPr>
        <p:spPr>
          <a:xfrm>
            <a:off x="320675" y="4555490"/>
            <a:ext cx="1249680" cy="488950"/>
          </a:xfrm>
          <a:prstGeom prst="ellipse">
            <a:avLst/>
          </a:prstGeom>
          <a:solidFill>
            <a:schemeClr val="accent1">
              <a:alpha val="11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39777C-04DD-0D71-8D9B-155F3204A0EF}"/>
              </a:ext>
            </a:extLst>
          </p:cNvPr>
          <p:cNvSpPr/>
          <p:nvPr/>
        </p:nvSpPr>
        <p:spPr>
          <a:xfrm>
            <a:off x="1812290" y="2806700"/>
            <a:ext cx="1376045" cy="3044825"/>
          </a:xfrm>
          <a:prstGeom prst="ellipse">
            <a:avLst/>
          </a:prstGeom>
          <a:solidFill>
            <a:schemeClr val="accent1">
              <a:alpha val="11000"/>
            </a:schemeClr>
          </a:solidFill>
          <a:ln w="28575" cmpd="sng">
            <a:solidFill>
              <a:srgbClr val="0AF0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4700E89D-D4E7-B0BF-C2F3-AFB626CF3AB5}"/>
              </a:ext>
            </a:extLst>
          </p:cNvPr>
          <p:cNvSpPr txBox="1"/>
          <p:nvPr/>
        </p:nvSpPr>
        <p:spPr>
          <a:xfrm>
            <a:off x="118745" y="827405"/>
            <a:ext cx="52520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Terminology</a:t>
            </a:r>
            <a:r>
              <a:rPr lang="en-US"/>
              <a:t>:</a:t>
            </a:r>
          </a:p>
          <a:p>
            <a:pPr lvl="1"/>
            <a:r>
              <a:rPr lang="en-US"/>
              <a:t>ntask_tot: total number of tasks</a:t>
            </a:r>
          </a:p>
          <a:p>
            <a:pPr lvl="1"/>
            <a:r>
              <a:rPr lang="en-US"/>
              <a:t>nproc_task: number of processors per task</a:t>
            </a:r>
          </a:p>
          <a:p>
            <a:pPr lvl="1"/>
            <a:r>
              <a:rPr lang="en-US"/>
              <a:t>ntask_proc: number of tasks per processor</a:t>
            </a:r>
          </a:p>
          <a:p>
            <a:pPr lvl="1"/>
            <a:r>
              <a:rPr lang="en-US"/>
              <a:t>master_slave: master-slave work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91C8D2-D790-7EAD-643D-04F55F8B9B08}"/>
              </a:ext>
            </a:extLst>
          </p:cNvPr>
          <p:cNvSpPr/>
          <p:nvPr/>
        </p:nvSpPr>
        <p:spPr>
          <a:xfrm>
            <a:off x="5636895" y="1729740"/>
            <a:ext cx="280670" cy="280035"/>
          </a:xfrm>
          <a:prstGeom prst="ellipse">
            <a:avLst/>
          </a:prstGeom>
          <a:solidFill>
            <a:schemeClr val="accent1">
              <a:alpha val="11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047DCE28-A366-4987-383D-EC199FBE395C}"/>
              </a:ext>
            </a:extLst>
          </p:cNvPr>
          <p:cNvSpPr txBox="1"/>
          <p:nvPr/>
        </p:nvSpPr>
        <p:spPr>
          <a:xfrm>
            <a:off x="6370320" y="1480820"/>
            <a:ext cx="2545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ntask_tot: 1</a:t>
            </a:r>
          </a:p>
          <a:p>
            <a:r>
              <a:rPr lang="en-US"/>
              <a:t>nproc_task: max</a:t>
            </a:r>
          </a:p>
          <a:p>
            <a:r>
              <a:rPr lang="en-US"/>
              <a:t>no master-slave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502690-3B6E-0ECC-3B18-1590466366D2}"/>
              </a:ext>
            </a:extLst>
          </p:cNvPr>
          <p:cNvSpPr/>
          <p:nvPr/>
        </p:nvSpPr>
        <p:spPr>
          <a:xfrm>
            <a:off x="5636895" y="2893060"/>
            <a:ext cx="280670" cy="275590"/>
          </a:xfrm>
          <a:prstGeom prst="ellipse">
            <a:avLst/>
          </a:prstGeom>
          <a:solidFill>
            <a:schemeClr val="accent1">
              <a:alpha val="11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50F017C2-61DC-8461-CF54-AAE76C14ABDA}"/>
              </a:ext>
            </a:extLst>
          </p:cNvPr>
          <p:cNvSpPr txBox="1"/>
          <p:nvPr/>
        </p:nvSpPr>
        <p:spPr>
          <a:xfrm>
            <a:off x="6370320" y="2508250"/>
            <a:ext cx="31699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ntask_tot: number of atoms</a:t>
            </a:r>
          </a:p>
          <a:p>
            <a:r>
              <a:rPr lang="en-US"/>
              <a:t>ntask_proc:</a:t>
            </a:r>
          </a:p>
          <a:p>
            <a:r>
              <a:rPr lang="en-US"/>
              <a:t>Evenly distributed</a:t>
            </a:r>
          </a:p>
          <a:p>
            <a:r>
              <a:rPr lang="en-US"/>
              <a:t>no master-slave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6324DA0-FB73-9C0E-92CC-844E9E09982C}"/>
              </a:ext>
            </a:extLst>
          </p:cNvPr>
          <p:cNvSpPr/>
          <p:nvPr/>
        </p:nvSpPr>
        <p:spPr>
          <a:xfrm>
            <a:off x="5636895" y="4170680"/>
            <a:ext cx="280035" cy="289560"/>
          </a:xfrm>
          <a:prstGeom prst="ellipse">
            <a:avLst/>
          </a:prstGeom>
          <a:solidFill>
            <a:schemeClr val="accent1">
              <a:alpha val="11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Box 22">
            <a:extLst>
              <a:ext uri="{FF2B5EF4-FFF2-40B4-BE49-F238E27FC236}">
                <a16:creationId xmlns:a16="http://schemas.microsoft.com/office/drawing/2014/main" id="{6A95A71A-2ADD-7A23-24E1-C2AA13BD459C}"/>
              </a:ext>
            </a:extLst>
          </p:cNvPr>
          <p:cNvSpPr txBox="1"/>
          <p:nvPr/>
        </p:nvSpPr>
        <p:spPr>
          <a:xfrm>
            <a:off x="6370320" y="3854450"/>
            <a:ext cx="35845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ntask_tot: number of AVs or SPs</a:t>
            </a:r>
          </a:p>
          <a:p>
            <a:r>
              <a:rPr lang="en-US"/>
              <a:t>nproc_task: large</a:t>
            </a:r>
          </a:p>
          <a:p>
            <a:r>
              <a:rPr lang="en-US"/>
              <a:t>master-slave</a:t>
            </a:r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19720AE1-7DB7-AC0E-6A86-C9FF72C5D993}"/>
              </a:ext>
            </a:extLst>
          </p:cNvPr>
          <p:cNvSpPr txBox="1"/>
          <p:nvPr/>
        </p:nvSpPr>
        <p:spPr>
          <a:xfrm>
            <a:off x="6370320" y="4936490"/>
            <a:ext cx="35852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ntask_tot: number of SP searches</a:t>
            </a:r>
          </a:p>
          <a:p>
            <a:r>
              <a:rPr lang="en-US"/>
              <a:t>nproc_task: small</a:t>
            </a:r>
          </a:p>
          <a:p>
            <a:r>
              <a:rPr lang="en-US"/>
              <a:t>master-slave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16E9A34-B469-171A-BA91-94172D4A4E41}"/>
              </a:ext>
            </a:extLst>
          </p:cNvPr>
          <p:cNvSpPr/>
          <p:nvPr/>
        </p:nvSpPr>
        <p:spPr>
          <a:xfrm>
            <a:off x="5636895" y="5269230"/>
            <a:ext cx="280670" cy="273050"/>
          </a:xfrm>
          <a:prstGeom prst="ellipse">
            <a:avLst/>
          </a:prstGeom>
          <a:solidFill>
            <a:schemeClr val="accent1">
              <a:alpha val="11000"/>
            </a:schemeClr>
          </a:solidFill>
          <a:ln w="28575" cmpd="sng">
            <a:solidFill>
              <a:srgbClr val="0AF0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51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77C8-BBA4-5B4B-8DC3-D3933C498D4A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5456" y="346637"/>
            <a:ext cx="8549640" cy="456424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Communicator Split </a:t>
            </a:r>
          </a:p>
        </p:txBody>
      </p:sp>
      <p:sp>
        <p:nvSpPr>
          <p:cNvPr id="31" name="Slide Number Placeholder 3"/>
          <p:cNvSpPr txBox="1"/>
          <p:nvPr/>
        </p:nvSpPr>
        <p:spPr>
          <a:xfrm>
            <a:off x="9306475" y="6649613"/>
            <a:ext cx="712879" cy="196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155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AE77C8-BBA4-5B4B-8DC3-D3933C498D4A}" type="slidenum">
              <a:rPr lang="en-US" smtClean="0"/>
              <a:t>14</a:t>
            </a:fld>
            <a:endParaRPr lang="en-US"/>
          </a:p>
        </p:txBody>
      </p:sp>
      <p:sp>
        <p:nvSpPr>
          <p:cNvPr id="59" name="Text Box 58"/>
          <p:cNvSpPr txBox="1"/>
          <p:nvPr/>
        </p:nvSpPr>
        <p:spPr>
          <a:xfrm>
            <a:off x="29210" y="803275"/>
            <a:ext cx="31019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/>
              <a:t>Example with master-slave:</a:t>
            </a:r>
          </a:p>
          <a:p>
            <a:pPr lvl="1"/>
            <a:r>
              <a:rPr lang="en-US" sz="1400"/>
              <a:t>size_world: 12</a:t>
            </a:r>
          </a:p>
          <a:p>
            <a:pPr lvl="1"/>
            <a:r>
              <a:rPr lang="en-US" sz="1400"/>
              <a:t>nproc_task: 3</a:t>
            </a:r>
          </a:p>
        </p:txBody>
      </p:sp>
      <p:sp>
        <p:nvSpPr>
          <p:cNvPr id="77" name="Text Box 76"/>
          <p:cNvSpPr txBox="1"/>
          <p:nvPr/>
        </p:nvSpPr>
        <p:spPr>
          <a:xfrm>
            <a:off x="184150" y="5090160"/>
            <a:ext cx="470344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1) M received READY, </a:t>
            </a:r>
          </a:p>
          <a:p>
            <a:r>
              <a:rPr lang="en-US" sz="1400"/>
              <a:t>    M send START/idtask or EXIT/None</a:t>
            </a:r>
          </a:p>
          <a:p>
            <a:r>
              <a:rPr lang="en-US" sz="1400"/>
              <a:t>2) M received Done, update completed_tasks, undo_jobs,</a:t>
            </a:r>
          </a:p>
          <a:p>
            <a:r>
              <a:rPr lang="en-US" sz="1400"/>
              <a:t>    </a:t>
            </a:r>
            <a:r>
              <a:rPr lang="en-US" sz="1400">
                <a:sym typeface="+mn-ea"/>
              </a:rPr>
              <a:t>M send START/idtask or EXIT/None</a:t>
            </a:r>
          </a:p>
          <a:p>
            <a:r>
              <a:rPr lang="en-US" sz="1400">
                <a:sym typeface="+mn-ea"/>
              </a:rPr>
              <a:t>3) M received EXIT, update completed_tasks</a:t>
            </a:r>
            <a:r>
              <a:rPr lang="en-US" sz="1400"/>
              <a:t> 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1389380" y="1361440"/>
            <a:ext cx="5894705" cy="2962910"/>
            <a:chOff x="5432" y="1813"/>
            <a:chExt cx="9283" cy="4666"/>
          </a:xfrm>
        </p:grpSpPr>
        <p:sp>
          <p:nvSpPr>
            <p:cNvPr id="4" name="Oval 3"/>
            <p:cNvSpPr/>
            <p:nvPr/>
          </p:nvSpPr>
          <p:spPr>
            <a:xfrm>
              <a:off x="10010" y="3569"/>
              <a:ext cx="371" cy="34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1344" y="3569"/>
              <a:ext cx="371" cy="34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2698" y="3569"/>
              <a:ext cx="371" cy="34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0010" y="4373"/>
              <a:ext cx="371" cy="34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1354" y="4387"/>
              <a:ext cx="371" cy="34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2698" y="4401"/>
              <a:ext cx="371" cy="34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010" y="5207"/>
              <a:ext cx="371" cy="3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1354" y="5221"/>
              <a:ext cx="371" cy="3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2688" y="5221"/>
              <a:ext cx="371" cy="3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010" y="6018"/>
              <a:ext cx="371" cy="342"/>
            </a:xfrm>
            <a:prstGeom prst="ellipse">
              <a:avLst/>
            </a:prstGeom>
            <a:solidFill>
              <a:srgbClr val="AF00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671" y="4436"/>
              <a:ext cx="371" cy="3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1354" y="6004"/>
              <a:ext cx="371" cy="342"/>
            </a:xfrm>
            <a:prstGeom prst="ellipse">
              <a:avLst/>
            </a:prstGeom>
            <a:solidFill>
              <a:srgbClr val="AF00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 Box 55"/>
            <p:cNvSpPr txBox="1"/>
            <p:nvPr/>
          </p:nvSpPr>
          <p:spPr>
            <a:xfrm>
              <a:off x="5432" y="4401"/>
              <a:ext cx="14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rial Bold" panose="020B0604020202090204" charset="0"/>
                  <a:cs typeface="Arial Bold" panose="020B0604020202090204" charset="0"/>
                </a:rPr>
                <a:t>Master</a:t>
              </a:r>
            </a:p>
          </p:txBody>
        </p:sp>
        <p:sp>
          <p:nvSpPr>
            <p:cNvPr id="57" name="Text Box 56"/>
            <p:cNvSpPr txBox="1"/>
            <p:nvPr/>
          </p:nvSpPr>
          <p:spPr>
            <a:xfrm>
              <a:off x="10836" y="1813"/>
              <a:ext cx="14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rial Bold" panose="020B0604020202090204" charset="0"/>
                  <a:cs typeface="Arial Bold" panose="020B0604020202090204" charset="0"/>
                </a:rPr>
                <a:t>Slaves</a:t>
              </a:r>
            </a:p>
          </p:txBody>
        </p:sp>
        <p:sp>
          <p:nvSpPr>
            <p:cNvPr id="60" name="Text Box 59"/>
            <p:cNvSpPr txBox="1"/>
            <p:nvPr/>
          </p:nvSpPr>
          <p:spPr>
            <a:xfrm>
              <a:off x="10141" y="2319"/>
              <a:ext cx="32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key or rank_split</a:t>
              </a:r>
            </a:p>
          </p:txBody>
        </p:sp>
        <p:sp>
          <p:nvSpPr>
            <p:cNvPr id="61" name="Text Box 60"/>
            <p:cNvSpPr txBox="1"/>
            <p:nvPr/>
          </p:nvSpPr>
          <p:spPr>
            <a:xfrm>
              <a:off x="9975" y="2960"/>
              <a:ext cx="3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62" name="Text Box 61"/>
            <p:cNvSpPr txBox="1"/>
            <p:nvPr/>
          </p:nvSpPr>
          <p:spPr>
            <a:xfrm>
              <a:off x="11344" y="2960"/>
              <a:ext cx="3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63" name="Text Box 62"/>
            <p:cNvSpPr txBox="1"/>
            <p:nvPr/>
          </p:nvSpPr>
          <p:spPr>
            <a:xfrm>
              <a:off x="12698" y="2960"/>
              <a:ext cx="3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2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V="1">
              <a:off x="8330" y="3773"/>
              <a:ext cx="1503" cy="687"/>
            </a:xfrm>
            <a:prstGeom prst="straightConnector1">
              <a:avLst/>
            </a:prstGeom>
            <a:ln w="1905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8330" y="4778"/>
              <a:ext cx="1503" cy="561"/>
            </a:xfrm>
            <a:prstGeom prst="straightConnector1">
              <a:avLst/>
            </a:prstGeom>
            <a:ln w="1905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8330" y="4567"/>
              <a:ext cx="1616" cy="36"/>
            </a:xfrm>
            <a:prstGeom prst="straightConnector1">
              <a:avLst/>
            </a:prstGeom>
            <a:ln w="1905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 Box 66"/>
            <p:cNvSpPr txBox="1"/>
            <p:nvPr/>
          </p:nvSpPr>
          <p:spPr>
            <a:xfrm>
              <a:off x="7828" y="5899"/>
              <a:ext cx="11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idle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>
              <a:off x="8827" y="6189"/>
              <a:ext cx="794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10389" y="3733"/>
              <a:ext cx="970" cy="1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11715" y="3747"/>
              <a:ext cx="970" cy="14"/>
            </a:xfrm>
            <a:prstGeom prst="straightConnector1">
              <a:avLst/>
            </a:prstGeom>
            <a:ln w="19050">
              <a:solidFill>
                <a:srgbClr val="FC0006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10389" y="4567"/>
              <a:ext cx="970" cy="14"/>
            </a:xfrm>
            <a:prstGeom prst="straightConnector1">
              <a:avLst/>
            </a:prstGeom>
            <a:ln w="19050">
              <a:solidFill>
                <a:srgbClr val="FC0006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11715" y="4553"/>
              <a:ext cx="970" cy="14"/>
            </a:xfrm>
            <a:prstGeom prst="straightConnector1">
              <a:avLst/>
            </a:prstGeom>
            <a:ln w="19050">
              <a:solidFill>
                <a:srgbClr val="FC0006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10389" y="5385"/>
              <a:ext cx="970" cy="14"/>
            </a:xfrm>
            <a:prstGeom prst="straightConnector1">
              <a:avLst/>
            </a:prstGeom>
            <a:ln w="19050">
              <a:solidFill>
                <a:srgbClr val="FC0006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11728" y="5385"/>
              <a:ext cx="970" cy="14"/>
            </a:xfrm>
            <a:prstGeom prst="straightConnector1">
              <a:avLst/>
            </a:prstGeom>
            <a:ln w="19050">
              <a:solidFill>
                <a:srgbClr val="FC0006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 Box 78"/>
            <p:cNvSpPr txBox="1"/>
            <p:nvPr/>
          </p:nvSpPr>
          <p:spPr>
            <a:xfrm rot="16200000">
              <a:off x="13866" y="4296"/>
              <a:ext cx="111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color</a:t>
              </a:r>
            </a:p>
          </p:txBody>
        </p:sp>
      </p:grpSp>
      <p:sp>
        <p:nvSpPr>
          <p:cNvPr id="82" name="Text Box 81"/>
          <p:cNvSpPr txBox="1"/>
          <p:nvPr/>
        </p:nvSpPr>
        <p:spPr>
          <a:xfrm>
            <a:off x="5428615" y="5198110"/>
            <a:ext cx="41382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1) S send READY</a:t>
            </a:r>
          </a:p>
          <a:p>
            <a:r>
              <a:rPr lang="en-US" sz="1400"/>
              <a:t>2) if S received START/idtask, do work  and send </a:t>
            </a:r>
            <a:r>
              <a:rPr lang="en-US" sz="1400">
                <a:sym typeface="+mn-ea"/>
              </a:rPr>
              <a:t>DONE/idtask</a:t>
            </a:r>
          </a:p>
          <a:p>
            <a:r>
              <a:rPr lang="en-US" sz="1400">
                <a:sym typeface="+mn-ea"/>
              </a:rPr>
              <a:t>3) if S received EXIT, break and send EXIT</a:t>
            </a:r>
            <a:endParaRPr lang="en-US" sz="1400"/>
          </a:p>
        </p:txBody>
      </p:sp>
      <p:sp>
        <p:nvSpPr>
          <p:cNvPr id="83" name="Text Box 82"/>
          <p:cNvSpPr txBox="1"/>
          <p:nvPr/>
        </p:nvSpPr>
        <p:spPr>
          <a:xfrm>
            <a:off x="7284085" y="915670"/>
            <a:ext cx="2735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Four Tags:</a:t>
            </a:r>
          </a:p>
          <a:p>
            <a:r>
              <a:rPr lang="en-US" sz="1400"/>
              <a:t>READY, START, DONE, EXIT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404610" y="2401570"/>
            <a:ext cx="340360" cy="1924050"/>
            <a:chOff x="9831" y="3744"/>
            <a:chExt cx="536" cy="3030"/>
          </a:xfrm>
        </p:grpSpPr>
        <p:sp>
          <p:nvSpPr>
            <p:cNvPr id="3" name="Text Box 2"/>
            <p:cNvSpPr txBox="1"/>
            <p:nvPr/>
          </p:nvSpPr>
          <p:spPr>
            <a:xfrm>
              <a:off x="9831" y="3744"/>
              <a:ext cx="5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9831" y="4598"/>
              <a:ext cx="5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9831" y="5415"/>
              <a:ext cx="5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2</a:t>
              </a:r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9831" y="6194"/>
              <a:ext cx="5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3</a:t>
              </a:r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203200" y="4807585"/>
            <a:ext cx="3078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while completed_tasks &lt; ntask_tot: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5379085" y="4807585"/>
            <a:ext cx="3078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while Tag == EXIT: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9A909-B43E-9E0A-CC62-CF8016146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70CBB4-909F-C890-B86B-CE9610C6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77C8-BBA4-5B4B-8DC3-D3933C498D4A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E87CBE-58CD-FECF-165A-AB14F1D61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56" y="319967"/>
            <a:ext cx="8549640" cy="456424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b="1" dirty="0"/>
              <a:t>Finding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defective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atoms</a:t>
            </a:r>
            <a:endParaRPr lang="en-US" sz="24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8549FB8E-2828-BEDE-CED0-FD4A550D9379}"/>
              </a:ext>
            </a:extLst>
          </p:cNvPr>
          <p:cNvSpPr txBox="1"/>
          <p:nvPr/>
        </p:nvSpPr>
        <p:spPr>
          <a:xfrm>
            <a:off x="9306475" y="6649613"/>
            <a:ext cx="712879" cy="196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155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AE77C8-BBA4-5B4B-8DC3-D3933C498D4A}" type="slidenum">
              <a:rPr lang="en-US" smtClean="0"/>
              <a:t>15</a:t>
            </a:fld>
            <a:endParaRPr lang="en-US"/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B04DDAD5-1C8D-C953-794C-54B12FD8F692}"/>
              </a:ext>
            </a:extLst>
          </p:cNvPr>
          <p:cNvSpPr txBox="1"/>
          <p:nvPr/>
        </p:nvSpPr>
        <p:spPr>
          <a:xfrm>
            <a:off x="212725" y="966470"/>
            <a:ext cx="654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/>
              <a:t>Available methods: BL, CN, BLCN, WS and custom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36DAB9-D191-25E0-9F92-F2754B0A0985}"/>
              </a:ext>
            </a:extLst>
          </p:cNvPr>
          <p:cNvGrpSpPr/>
          <p:nvPr/>
        </p:nvGrpSpPr>
        <p:grpSpPr>
          <a:xfrm>
            <a:off x="7422430" y="2917190"/>
            <a:ext cx="1049020" cy="777875"/>
            <a:chOff x="1315" y="1788"/>
            <a:chExt cx="1652" cy="122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6269808-67E1-863D-D457-84567A592369}"/>
                </a:ext>
              </a:extLst>
            </p:cNvPr>
            <p:cNvSpPr/>
            <p:nvPr/>
          </p:nvSpPr>
          <p:spPr>
            <a:xfrm>
              <a:off x="1328" y="2084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CC75068-FB23-B16A-7B54-B03FCAFA85B2}"/>
                </a:ext>
              </a:extLst>
            </p:cNvPr>
            <p:cNvSpPr/>
            <p:nvPr/>
          </p:nvSpPr>
          <p:spPr>
            <a:xfrm>
              <a:off x="1843" y="2136"/>
              <a:ext cx="206" cy="22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AF393F0-EA7B-EF57-3EF8-90C132D18376}"/>
                </a:ext>
              </a:extLst>
            </p:cNvPr>
            <p:cNvSpPr/>
            <p:nvPr/>
          </p:nvSpPr>
          <p:spPr>
            <a:xfrm>
              <a:off x="1315" y="2518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2B2CD0B-44AE-CD2C-6AAD-F0D825346E46}"/>
                </a:ext>
              </a:extLst>
            </p:cNvPr>
            <p:cNvSpPr/>
            <p:nvPr/>
          </p:nvSpPr>
          <p:spPr>
            <a:xfrm>
              <a:off x="1843" y="2479"/>
              <a:ext cx="206" cy="22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B0A3DF-8098-9D5B-0136-E0CDF04F4CD5}"/>
                </a:ext>
              </a:extLst>
            </p:cNvPr>
            <p:cNvSpPr/>
            <p:nvPr/>
          </p:nvSpPr>
          <p:spPr>
            <a:xfrm>
              <a:off x="1547" y="2298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0B5EE4B-F79D-6838-DD99-B615B3718909}"/>
                </a:ext>
              </a:extLst>
            </p:cNvPr>
            <p:cNvSpPr/>
            <p:nvPr/>
          </p:nvSpPr>
          <p:spPr>
            <a:xfrm>
              <a:off x="1534" y="2780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E367A-74B2-2E21-0408-F7FFEBEB14C0}"/>
                </a:ext>
              </a:extLst>
            </p:cNvPr>
            <p:cNvSpPr/>
            <p:nvPr/>
          </p:nvSpPr>
          <p:spPr>
            <a:xfrm>
              <a:off x="2023" y="2793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F2ED042-F420-7B75-72E4-9B65D7D2B3A1}"/>
                </a:ext>
              </a:extLst>
            </p:cNvPr>
            <p:cNvSpPr/>
            <p:nvPr/>
          </p:nvSpPr>
          <p:spPr>
            <a:xfrm>
              <a:off x="2230" y="2123"/>
              <a:ext cx="206" cy="22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98B482-8CFA-B3FD-FE99-EC504838FE5E}"/>
                </a:ext>
              </a:extLst>
            </p:cNvPr>
            <p:cNvSpPr/>
            <p:nvPr/>
          </p:nvSpPr>
          <p:spPr>
            <a:xfrm>
              <a:off x="2217" y="2492"/>
              <a:ext cx="206" cy="22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36AA38-AB74-F235-366F-D7A662063938}"/>
                </a:ext>
              </a:extLst>
            </p:cNvPr>
            <p:cNvSpPr/>
            <p:nvPr/>
          </p:nvSpPr>
          <p:spPr>
            <a:xfrm>
              <a:off x="2542" y="2304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F941DD9-D05E-10F7-AA6D-8E0E42BAC338}"/>
                </a:ext>
              </a:extLst>
            </p:cNvPr>
            <p:cNvSpPr/>
            <p:nvPr/>
          </p:nvSpPr>
          <p:spPr>
            <a:xfrm>
              <a:off x="2490" y="2780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21FFBF-1FF6-C766-EADB-9247243AAC3C}"/>
                </a:ext>
              </a:extLst>
            </p:cNvPr>
            <p:cNvSpPr/>
            <p:nvPr/>
          </p:nvSpPr>
          <p:spPr>
            <a:xfrm>
              <a:off x="2036" y="1801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929C0B9-0C36-731C-6B70-07AFC36D1D0D}"/>
                </a:ext>
              </a:extLst>
            </p:cNvPr>
            <p:cNvSpPr/>
            <p:nvPr/>
          </p:nvSpPr>
          <p:spPr>
            <a:xfrm>
              <a:off x="1573" y="1788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96D7CB9-84C6-C968-A23F-8557A8D7D47F}"/>
                </a:ext>
              </a:extLst>
            </p:cNvPr>
            <p:cNvSpPr/>
            <p:nvPr/>
          </p:nvSpPr>
          <p:spPr>
            <a:xfrm>
              <a:off x="2490" y="1801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4AD9247-0124-8632-B3C3-7AA7FDDB7CA1}"/>
                </a:ext>
              </a:extLst>
            </p:cNvPr>
            <p:cNvSpPr/>
            <p:nvPr/>
          </p:nvSpPr>
          <p:spPr>
            <a:xfrm>
              <a:off x="2761" y="2065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D25D6B1-8681-6785-C454-7DA1060193F8}"/>
                </a:ext>
              </a:extLst>
            </p:cNvPr>
            <p:cNvSpPr/>
            <p:nvPr/>
          </p:nvSpPr>
          <p:spPr>
            <a:xfrm>
              <a:off x="2761" y="2573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F682E3A-E60E-20CF-93DC-9D8A8EBB0D66}"/>
                </a:ext>
              </a:extLst>
            </p:cNvPr>
            <p:cNvSpPr/>
            <p:nvPr/>
          </p:nvSpPr>
          <p:spPr>
            <a:xfrm>
              <a:off x="2037" y="2304"/>
              <a:ext cx="206" cy="220"/>
            </a:xfrm>
            <a:prstGeom prst="ellipse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id="{71C1E632-547D-1A2D-2544-1762B224B04C}"/>
              </a:ext>
            </a:extLst>
          </p:cNvPr>
          <p:cNvGraphicFramePr/>
          <p:nvPr/>
        </p:nvGraphicFramePr>
        <p:xfrm>
          <a:off x="645795" y="1648460"/>
          <a:ext cx="4799965" cy="3448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8" name="Text Box 47">
            <a:extLst>
              <a:ext uri="{FF2B5EF4-FFF2-40B4-BE49-F238E27FC236}">
                <a16:creationId xmlns:a16="http://schemas.microsoft.com/office/drawing/2014/main" id="{422B5947-A6CD-5887-50BF-35185C137E43}"/>
              </a:ext>
            </a:extLst>
          </p:cNvPr>
          <p:cNvSpPr txBox="1"/>
          <p:nvPr/>
        </p:nvSpPr>
        <p:spPr>
          <a:xfrm rot="16200000">
            <a:off x="-328930" y="2913380"/>
            <a:ext cx="1906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Bond Length (Å)</a:t>
            </a:r>
          </a:p>
        </p:txBody>
      </p:sp>
      <p:sp>
        <p:nvSpPr>
          <p:cNvPr id="50" name="Text Box 49">
            <a:extLst>
              <a:ext uri="{FF2B5EF4-FFF2-40B4-BE49-F238E27FC236}">
                <a16:creationId xmlns:a16="http://schemas.microsoft.com/office/drawing/2014/main" id="{BE4C0136-A58E-C125-ED75-C259BB536165}"/>
              </a:ext>
            </a:extLst>
          </p:cNvPr>
          <p:cNvSpPr txBox="1"/>
          <p:nvPr/>
        </p:nvSpPr>
        <p:spPr>
          <a:xfrm rot="16200000">
            <a:off x="4247515" y="2753360"/>
            <a:ext cx="2578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Energy per Bond  (eV)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ED230B6-1B85-6F6C-F85F-B44FBAB9977D}"/>
              </a:ext>
            </a:extLst>
          </p:cNvPr>
          <p:cNvGrpSpPr/>
          <p:nvPr/>
        </p:nvGrpSpPr>
        <p:grpSpPr>
          <a:xfrm>
            <a:off x="1217930" y="4909185"/>
            <a:ext cx="3597910" cy="301625"/>
            <a:chOff x="1996" y="8884"/>
            <a:chExt cx="5666" cy="475"/>
          </a:xfrm>
        </p:grpSpPr>
        <p:sp>
          <p:nvSpPr>
            <p:cNvPr id="51" name="Text Box 50">
              <a:extLst>
                <a:ext uri="{FF2B5EF4-FFF2-40B4-BE49-F238E27FC236}">
                  <a16:creationId xmlns:a16="http://schemas.microsoft.com/office/drawing/2014/main" id="{68276113-F93F-79EC-0C39-8C377B348193}"/>
                </a:ext>
              </a:extLst>
            </p:cNvPr>
            <p:cNvSpPr txBox="1"/>
            <p:nvPr/>
          </p:nvSpPr>
          <p:spPr>
            <a:xfrm>
              <a:off x="6454" y="8908"/>
              <a:ext cx="578" cy="4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/>
                <a:t>bcc</a:t>
              </a:r>
            </a:p>
          </p:txBody>
        </p:sp>
        <p:sp>
          <p:nvSpPr>
            <p:cNvPr id="52" name="Text Box 51">
              <a:extLst>
                <a:ext uri="{FF2B5EF4-FFF2-40B4-BE49-F238E27FC236}">
                  <a16:creationId xmlns:a16="http://schemas.microsoft.com/office/drawing/2014/main" id="{6F89DC03-DA4A-20A4-69FE-FE09D852AC4E}"/>
                </a:ext>
              </a:extLst>
            </p:cNvPr>
            <p:cNvSpPr txBox="1"/>
            <p:nvPr/>
          </p:nvSpPr>
          <p:spPr>
            <a:xfrm>
              <a:off x="7084" y="8908"/>
              <a:ext cx="578" cy="4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/>
                <a:t>fcc</a:t>
              </a:r>
            </a:p>
          </p:txBody>
        </p:sp>
        <p:sp>
          <p:nvSpPr>
            <p:cNvPr id="53" name="Text Box 52">
              <a:extLst>
                <a:ext uri="{FF2B5EF4-FFF2-40B4-BE49-F238E27FC236}">
                  <a16:creationId xmlns:a16="http://schemas.microsoft.com/office/drawing/2014/main" id="{05408734-3072-B256-183D-2D99FB776391}"/>
                </a:ext>
              </a:extLst>
            </p:cNvPr>
            <p:cNvSpPr txBox="1"/>
            <p:nvPr/>
          </p:nvSpPr>
          <p:spPr>
            <a:xfrm>
              <a:off x="5901" y="8910"/>
              <a:ext cx="377" cy="4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/>
                <a:t>sc</a:t>
              </a:r>
            </a:p>
          </p:txBody>
        </p:sp>
        <p:sp>
          <p:nvSpPr>
            <p:cNvPr id="54" name="Text Box 53">
              <a:extLst>
                <a:ext uri="{FF2B5EF4-FFF2-40B4-BE49-F238E27FC236}">
                  <a16:creationId xmlns:a16="http://schemas.microsoft.com/office/drawing/2014/main" id="{CA02EECA-07FC-963E-462D-C37D2B2CC485}"/>
                </a:ext>
              </a:extLst>
            </p:cNvPr>
            <p:cNvSpPr txBox="1"/>
            <p:nvPr/>
          </p:nvSpPr>
          <p:spPr>
            <a:xfrm>
              <a:off x="5306" y="8910"/>
              <a:ext cx="311" cy="4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/>
                <a:t>tri</a:t>
              </a:r>
            </a:p>
          </p:txBody>
        </p:sp>
        <p:sp>
          <p:nvSpPr>
            <p:cNvPr id="55" name="Text Box 54">
              <a:extLst>
                <a:ext uri="{FF2B5EF4-FFF2-40B4-BE49-F238E27FC236}">
                  <a16:creationId xmlns:a16="http://schemas.microsoft.com/office/drawing/2014/main" id="{0A706672-07E2-5260-E813-15BB3FA0BA73}"/>
                </a:ext>
              </a:extLst>
            </p:cNvPr>
            <p:cNvSpPr txBox="1"/>
            <p:nvPr/>
          </p:nvSpPr>
          <p:spPr>
            <a:xfrm>
              <a:off x="4641" y="8910"/>
              <a:ext cx="578" cy="4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/>
                <a:t>dia</a:t>
              </a:r>
            </a:p>
          </p:txBody>
        </p:sp>
        <p:sp>
          <p:nvSpPr>
            <p:cNvPr id="56" name="Text Box 55">
              <a:extLst>
                <a:ext uri="{FF2B5EF4-FFF2-40B4-BE49-F238E27FC236}">
                  <a16:creationId xmlns:a16="http://schemas.microsoft.com/office/drawing/2014/main" id="{7B2F6845-F97D-38DC-CEC2-0680EE0869C4}"/>
                </a:ext>
              </a:extLst>
            </p:cNvPr>
            <p:cNvSpPr txBox="1"/>
            <p:nvPr/>
          </p:nvSpPr>
          <p:spPr>
            <a:xfrm>
              <a:off x="4076" y="8884"/>
              <a:ext cx="445" cy="4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/>
                <a:t>sq</a:t>
              </a:r>
            </a:p>
          </p:txBody>
        </p:sp>
        <p:sp>
          <p:nvSpPr>
            <p:cNvPr id="57" name="Text Box 56">
              <a:extLst>
                <a:ext uri="{FF2B5EF4-FFF2-40B4-BE49-F238E27FC236}">
                  <a16:creationId xmlns:a16="http://schemas.microsoft.com/office/drawing/2014/main" id="{B54E6182-EFEF-8693-750A-1C78959EF084}"/>
                </a:ext>
              </a:extLst>
            </p:cNvPr>
            <p:cNvSpPr txBox="1"/>
            <p:nvPr/>
          </p:nvSpPr>
          <p:spPr>
            <a:xfrm>
              <a:off x="3321" y="8893"/>
              <a:ext cx="703" cy="4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/>
                <a:t>hex</a:t>
              </a:r>
            </a:p>
          </p:txBody>
        </p:sp>
        <p:sp>
          <p:nvSpPr>
            <p:cNvPr id="58" name="Text Box 57">
              <a:extLst>
                <a:ext uri="{FF2B5EF4-FFF2-40B4-BE49-F238E27FC236}">
                  <a16:creationId xmlns:a16="http://schemas.microsoft.com/office/drawing/2014/main" id="{1689ED9F-9D80-735B-941B-2739B50F3000}"/>
                </a:ext>
              </a:extLst>
            </p:cNvPr>
            <p:cNvSpPr txBox="1"/>
            <p:nvPr/>
          </p:nvSpPr>
          <p:spPr>
            <a:xfrm>
              <a:off x="1996" y="8923"/>
              <a:ext cx="980" cy="4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/>
                <a:t>dimer</a:t>
              </a:r>
            </a:p>
          </p:txBody>
        </p:sp>
      </p:grpSp>
      <p:sp>
        <p:nvSpPr>
          <p:cNvPr id="59" name="Text Box 58">
            <a:extLst>
              <a:ext uri="{FF2B5EF4-FFF2-40B4-BE49-F238E27FC236}">
                <a16:creationId xmlns:a16="http://schemas.microsoft.com/office/drawing/2014/main" id="{82E69CF3-E038-ADAB-5506-D57E08A62F86}"/>
              </a:ext>
            </a:extLst>
          </p:cNvPr>
          <p:cNvSpPr txBox="1"/>
          <p:nvPr/>
        </p:nvSpPr>
        <p:spPr>
          <a:xfrm>
            <a:off x="1528445" y="2917190"/>
            <a:ext cx="622300" cy="27686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/>
              <a:t>trimer</a:t>
            </a:r>
          </a:p>
        </p:txBody>
      </p:sp>
      <p:sp>
        <p:nvSpPr>
          <p:cNvPr id="61" name="Text Box 60">
            <a:extLst>
              <a:ext uri="{FF2B5EF4-FFF2-40B4-BE49-F238E27FC236}">
                <a16:creationId xmlns:a16="http://schemas.microsoft.com/office/drawing/2014/main" id="{73E24F73-BA69-6900-D6F5-E4D0A99485DD}"/>
              </a:ext>
            </a:extLst>
          </p:cNvPr>
          <p:cNvSpPr txBox="1"/>
          <p:nvPr/>
        </p:nvSpPr>
        <p:spPr>
          <a:xfrm>
            <a:off x="5017135" y="4866640"/>
            <a:ext cx="526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FA8B17C-049F-F92E-A0E2-43815C62CDAF}"/>
              </a:ext>
            </a:extLst>
          </p:cNvPr>
          <p:cNvCxnSpPr/>
          <p:nvPr/>
        </p:nvCxnSpPr>
        <p:spPr>
          <a:xfrm flipH="1" flipV="1">
            <a:off x="4802505" y="4866640"/>
            <a:ext cx="265430" cy="1187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Box 62">
            <a:extLst>
              <a:ext uri="{FF2B5EF4-FFF2-40B4-BE49-F238E27FC236}">
                <a16:creationId xmlns:a16="http://schemas.microsoft.com/office/drawing/2014/main" id="{1A0B08A4-609F-A3D4-0147-478379F1DBD3}"/>
              </a:ext>
            </a:extLst>
          </p:cNvPr>
          <p:cNvSpPr txBox="1"/>
          <p:nvPr/>
        </p:nvSpPr>
        <p:spPr>
          <a:xfrm>
            <a:off x="779145" y="5336540"/>
            <a:ext cx="4603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Equilibrium BL increases as CN increases</a:t>
            </a:r>
          </a:p>
          <a:p>
            <a:r>
              <a:rPr lang="en-US" dirty="0"/>
              <a:t>absolute number of EPB decreases as BL increases</a:t>
            </a:r>
          </a:p>
        </p:txBody>
      </p:sp>
      <p:sp>
        <p:nvSpPr>
          <p:cNvPr id="67" name="Text Box 66">
            <a:extLst>
              <a:ext uri="{FF2B5EF4-FFF2-40B4-BE49-F238E27FC236}">
                <a16:creationId xmlns:a16="http://schemas.microsoft.com/office/drawing/2014/main" id="{FA23546B-720F-56BA-5A51-BA850FE18D95}"/>
              </a:ext>
            </a:extLst>
          </p:cNvPr>
          <p:cNvSpPr txBox="1"/>
          <p:nvPr/>
        </p:nvSpPr>
        <p:spPr>
          <a:xfrm>
            <a:off x="6612890" y="1334770"/>
            <a:ext cx="326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Local CN of an atom</a:t>
            </a:r>
          </a:p>
          <a:p>
            <a:r>
              <a:rPr lang="en-US" dirty="0"/>
              <a:t>2. Estimate equilibrium BL</a:t>
            </a:r>
          </a:p>
        </p:txBody>
      </p:sp>
      <p:sp>
        <p:nvSpPr>
          <p:cNvPr id="69" name="Text Box 68">
            <a:extLst>
              <a:ext uri="{FF2B5EF4-FFF2-40B4-BE49-F238E27FC236}">
                <a16:creationId xmlns:a16="http://schemas.microsoft.com/office/drawing/2014/main" id="{12ADE006-DAEE-7CA7-00AE-9A4499D29C8A}"/>
              </a:ext>
            </a:extLst>
          </p:cNvPr>
          <p:cNvSpPr txBox="1"/>
          <p:nvPr/>
        </p:nvSpPr>
        <p:spPr>
          <a:xfrm>
            <a:off x="6343805" y="4539715"/>
            <a:ext cx="3515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/>
              <a:t>Find a group of </a:t>
            </a:r>
            <a:r>
              <a:rPr lang="en-US" altLang="zh-CN" dirty="0"/>
              <a:t>defective</a:t>
            </a:r>
            <a:r>
              <a:rPr lang="zh-CN" altLang="en-US" dirty="0"/>
              <a:t> </a:t>
            </a:r>
            <a:r>
              <a:rPr lang="en-US" dirty="0"/>
              <a:t>atoms</a:t>
            </a:r>
            <a:r>
              <a:rPr lang="zh-CN" altLang="en-US" dirty="0"/>
              <a:t> </a:t>
            </a:r>
            <a:r>
              <a:rPr lang="en-US" altLang="zh-CN" dirty="0"/>
              <a:t>(CN,</a:t>
            </a:r>
            <a:r>
              <a:rPr lang="zh-CN" altLang="en-US" dirty="0"/>
              <a:t> </a:t>
            </a:r>
            <a:r>
              <a:rPr lang="en-US" altLang="zh-CN" dirty="0"/>
              <a:t>BL</a:t>
            </a:r>
            <a:r>
              <a:rPr lang="zh-CN" altLang="en-US" dirty="0"/>
              <a:t> </a:t>
            </a:r>
            <a:r>
              <a:rPr lang="en-US" altLang="zh-CN" dirty="0"/>
              <a:t>strain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both)</a:t>
            </a:r>
            <a:endParaRPr 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/>
              <a:t>Point defect reduction</a:t>
            </a:r>
          </a:p>
        </p:txBody>
      </p:sp>
    </p:spTree>
    <p:extLst>
      <p:ext uri="{BB962C8B-B14F-4D97-AF65-F5344CB8AC3E}">
        <p14:creationId xmlns:p14="http://schemas.microsoft.com/office/powerpoint/2010/main" val="144904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11642-500B-336D-5B35-B870AC418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3A1647-99A0-CF04-3DB0-4A9F6B307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77C8-BBA4-5B4B-8DC3-D3933C498D4A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B8134C-F448-0C0D-1369-3A5AC10B9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56" y="319967"/>
            <a:ext cx="8549640" cy="456424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Building</a:t>
            </a:r>
            <a:r>
              <a:rPr lang="en-US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AV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C4A65D9F-D438-0DFC-AADF-6FB2FF7982F2}"/>
              </a:ext>
            </a:extLst>
          </p:cNvPr>
          <p:cNvSpPr txBox="1"/>
          <p:nvPr/>
        </p:nvSpPr>
        <p:spPr>
          <a:xfrm>
            <a:off x="9306475" y="6649613"/>
            <a:ext cx="712879" cy="196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155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AE77C8-BBA4-5B4B-8DC3-D3933C498D4A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AVs">
            <a:extLst>
              <a:ext uri="{FF2B5EF4-FFF2-40B4-BE49-F238E27FC236}">
                <a16:creationId xmlns:a16="http://schemas.microsoft.com/office/drawing/2014/main" id="{476E823D-F3C1-129F-8496-FE95AC4BD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89" t="3790" r="14000" b="3484"/>
          <a:stretch>
            <a:fillRect/>
          </a:stretch>
        </p:blipFill>
        <p:spPr>
          <a:xfrm>
            <a:off x="5922645" y="1543367"/>
            <a:ext cx="3843020" cy="3771265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1D3DBC40-5051-0CBA-2034-B4B5F45747EF}"/>
              </a:ext>
            </a:extLst>
          </p:cNvPr>
          <p:cNvSpPr txBox="1"/>
          <p:nvPr/>
        </p:nvSpPr>
        <p:spPr>
          <a:xfrm>
            <a:off x="6047740" y="5512117"/>
            <a:ext cx="3592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colored by degree of overlapping</a:t>
            </a:r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012ECB90-2769-2D8E-2410-CB4567C97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3" y="1543367"/>
            <a:ext cx="3762160" cy="24292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2EAAD1-F700-6D5E-AF09-4194C03D59AC}"/>
              </a:ext>
            </a:extLst>
          </p:cNvPr>
          <p:cNvSpPr txBox="1"/>
          <p:nvPr/>
        </p:nvSpPr>
        <p:spPr>
          <a:xfrm>
            <a:off x="592777" y="4403089"/>
            <a:ext cx="38427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</a:t>
            </a:r>
          </a:p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46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AE012-20C8-7FE9-DC56-60713052D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57A88C-230E-7E57-F5CE-FE7620DDC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77C8-BBA4-5B4B-8DC3-D3933C498D4A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37AFC7-B9AC-29F0-5B99-4F907432E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56" y="319967"/>
            <a:ext cx="8549640" cy="456424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/>
              <a:t>Input.yaml in flowchart</a:t>
            </a:r>
            <a:endParaRPr lang="en-US" sz="24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681F12-16C7-269D-76BA-7A36D6FD8E8F}"/>
              </a:ext>
            </a:extLst>
          </p:cNvPr>
          <p:cNvSpPr txBox="1"/>
          <p:nvPr/>
        </p:nvSpPr>
        <p:spPr>
          <a:xfrm>
            <a:off x="8210223" y="2852210"/>
            <a:ext cx="1182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Kinetic_MC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7DB464-E81A-2DD4-DFA7-5F10A9F813BE}"/>
              </a:ext>
            </a:extLst>
          </p:cNvPr>
          <p:cNvSpPr txBox="1"/>
          <p:nvPr/>
        </p:nvSpPr>
        <p:spPr>
          <a:xfrm>
            <a:off x="1129340" y="2427456"/>
            <a:ext cx="1436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D1F2EC-4DB9-BF53-A5B8-C5B3A24A4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56" y="1789022"/>
            <a:ext cx="4486275" cy="274193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8B7842-9FD7-1379-D9FA-27356B45F16F}"/>
              </a:ext>
            </a:extLst>
          </p:cNvPr>
          <p:cNvCxnSpPr/>
          <p:nvPr/>
        </p:nvCxnSpPr>
        <p:spPr>
          <a:xfrm>
            <a:off x="2550315" y="2821988"/>
            <a:ext cx="542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0F996EB-86A1-2681-C906-FC3A4367E384}"/>
              </a:ext>
            </a:extLst>
          </p:cNvPr>
          <p:cNvCxnSpPr/>
          <p:nvPr/>
        </p:nvCxnSpPr>
        <p:spPr>
          <a:xfrm flipH="1">
            <a:off x="7847131" y="3005542"/>
            <a:ext cx="274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5D7B8CC-0A4E-5177-2A59-4841956BE97E}"/>
              </a:ext>
            </a:extLst>
          </p:cNvPr>
          <p:cNvSpPr txBox="1"/>
          <p:nvPr/>
        </p:nvSpPr>
        <p:spPr>
          <a:xfrm>
            <a:off x="1129340" y="2705011"/>
            <a:ext cx="1452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force_evaluator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752575-47A7-64A5-60F1-E702BAF9B7AB}"/>
              </a:ext>
            </a:extLst>
          </p:cNvPr>
          <p:cNvSpPr txBox="1"/>
          <p:nvPr/>
        </p:nvSpPr>
        <p:spPr>
          <a:xfrm>
            <a:off x="1183224" y="2982566"/>
            <a:ext cx="644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A31D82-1F29-7CD0-1A3A-F04FC0D50CDC}"/>
              </a:ext>
            </a:extLst>
          </p:cNvPr>
          <p:cNvSpPr txBox="1"/>
          <p:nvPr/>
        </p:nvSpPr>
        <p:spPr>
          <a:xfrm>
            <a:off x="1071282" y="1928880"/>
            <a:ext cx="1436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“input.yaml”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F975211-C87B-AEE0-57F6-BFD3440F82C0}"/>
              </a:ext>
            </a:extLst>
          </p:cNvPr>
          <p:cNvCxnSpPr/>
          <p:nvPr/>
        </p:nvCxnSpPr>
        <p:spPr>
          <a:xfrm>
            <a:off x="2508187" y="2131834"/>
            <a:ext cx="542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E8E9B8D-4693-ECE7-0CC5-ED1AA6BE0363}"/>
              </a:ext>
            </a:extLst>
          </p:cNvPr>
          <p:cNvSpPr txBox="1"/>
          <p:nvPr/>
        </p:nvSpPr>
        <p:spPr>
          <a:xfrm>
            <a:off x="1063316" y="3493237"/>
            <a:ext cx="1452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active_volume</a:t>
            </a:r>
            <a:endParaRPr lang="en-US" sz="1400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2A1D133-4430-82CD-A39A-0989754D140A}"/>
              </a:ext>
            </a:extLst>
          </p:cNvPr>
          <p:cNvCxnSpPr/>
          <p:nvPr/>
        </p:nvCxnSpPr>
        <p:spPr>
          <a:xfrm>
            <a:off x="2516151" y="3647126"/>
            <a:ext cx="542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1569C8D-6813-02AF-D77E-C870DB179714}"/>
              </a:ext>
            </a:extLst>
          </p:cNvPr>
          <p:cNvSpPr txBox="1"/>
          <p:nvPr/>
        </p:nvSpPr>
        <p:spPr>
          <a:xfrm>
            <a:off x="6531547" y="1326244"/>
            <a:ext cx="1452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active_volume</a:t>
            </a:r>
            <a:endParaRPr 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A2E19B-5996-B667-2982-9E5D4BF06F29}"/>
              </a:ext>
            </a:extLst>
          </p:cNvPr>
          <p:cNvSpPr txBox="1"/>
          <p:nvPr/>
        </p:nvSpPr>
        <p:spPr>
          <a:xfrm>
            <a:off x="5688902" y="5428369"/>
            <a:ext cx="1452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Dynamic_matrix</a:t>
            </a:r>
            <a:endParaRPr lang="en-US" sz="1400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0AF412D-C7F1-5D5D-0F45-2CEE41AD52AC}"/>
              </a:ext>
            </a:extLst>
          </p:cNvPr>
          <p:cNvCxnSpPr/>
          <p:nvPr/>
        </p:nvCxnSpPr>
        <p:spPr>
          <a:xfrm>
            <a:off x="7125807" y="5601583"/>
            <a:ext cx="542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s 9">
            <a:extLst>
              <a:ext uri="{FF2B5EF4-FFF2-40B4-BE49-F238E27FC236}">
                <a16:creationId xmlns:a16="http://schemas.microsoft.com/office/drawing/2014/main" id="{CAE6A803-1BCF-65EF-1C69-291F0F7EE5A1}"/>
              </a:ext>
            </a:extLst>
          </p:cNvPr>
          <p:cNvSpPr/>
          <p:nvPr/>
        </p:nvSpPr>
        <p:spPr>
          <a:xfrm>
            <a:off x="7756043" y="5468855"/>
            <a:ext cx="1636102" cy="26545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SNC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18A7EBB-F583-6A26-A234-1D68CA139036}"/>
              </a:ext>
            </a:extLst>
          </p:cNvPr>
          <p:cNvCxnSpPr>
            <a:cxnSpLocks/>
          </p:cNvCxnSpPr>
          <p:nvPr/>
        </p:nvCxnSpPr>
        <p:spPr>
          <a:xfrm flipH="1">
            <a:off x="6194861" y="1637623"/>
            <a:ext cx="581958" cy="291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s 8">
            <a:extLst>
              <a:ext uri="{FF2B5EF4-FFF2-40B4-BE49-F238E27FC236}">
                <a16:creationId xmlns:a16="http://schemas.microsoft.com/office/drawing/2014/main" id="{D067C459-B456-6CFC-1E5A-C9B278C7757A}"/>
              </a:ext>
            </a:extLst>
          </p:cNvPr>
          <p:cNvSpPr/>
          <p:nvPr/>
        </p:nvSpPr>
        <p:spPr>
          <a:xfrm>
            <a:off x="7724412" y="5926730"/>
            <a:ext cx="1639340" cy="26545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Recycling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E9C21D-9D1A-F515-3111-42CACF0A7C75}"/>
              </a:ext>
            </a:extLst>
          </p:cNvPr>
          <p:cNvSpPr txBox="1"/>
          <p:nvPr/>
        </p:nvSpPr>
        <p:spPr>
          <a:xfrm>
            <a:off x="5983574" y="6072710"/>
            <a:ext cx="1452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defect_bank</a:t>
            </a:r>
            <a:endParaRPr lang="en-US" sz="1400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4E6C92E-3257-5298-560B-40CDF711A1F6}"/>
              </a:ext>
            </a:extLst>
          </p:cNvPr>
          <p:cNvCxnSpPr/>
          <p:nvPr/>
        </p:nvCxnSpPr>
        <p:spPr>
          <a:xfrm>
            <a:off x="7091455" y="6227589"/>
            <a:ext cx="542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A663C63-018E-A697-DE56-046F2B8EB53C}"/>
              </a:ext>
            </a:extLst>
          </p:cNvPr>
          <p:cNvSpPr txBox="1"/>
          <p:nvPr/>
        </p:nvSpPr>
        <p:spPr>
          <a:xfrm>
            <a:off x="8210223" y="2315768"/>
            <a:ext cx="1452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saddle_point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EEB5353-43AE-354C-E068-B774E8597B4E}"/>
              </a:ext>
            </a:extLst>
          </p:cNvPr>
          <p:cNvCxnSpPr/>
          <p:nvPr/>
        </p:nvCxnSpPr>
        <p:spPr>
          <a:xfrm flipH="1">
            <a:off x="7897797" y="2469657"/>
            <a:ext cx="274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E72192A-9327-5640-2AE0-275415A0AAA4}"/>
              </a:ext>
            </a:extLst>
          </p:cNvPr>
          <p:cNvSpPr txBox="1"/>
          <p:nvPr/>
        </p:nvSpPr>
        <p:spPr>
          <a:xfrm>
            <a:off x="891241" y="5794377"/>
            <a:ext cx="1452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saddle_point</a:t>
            </a:r>
            <a:endParaRPr lang="en-US" sz="1400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6F330D9-772C-9118-AC1D-190B15924298}"/>
              </a:ext>
            </a:extLst>
          </p:cNvPr>
          <p:cNvCxnSpPr/>
          <p:nvPr/>
        </p:nvCxnSpPr>
        <p:spPr>
          <a:xfrm>
            <a:off x="2250675" y="5938703"/>
            <a:ext cx="542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s 9">
            <a:extLst>
              <a:ext uri="{FF2B5EF4-FFF2-40B4-BE49-F238E27FC236}">
                <a16:creationId xmlns:a16="http://schemas.microsoft.com/office/drawing/2014/main" id="{D6169067-58D7-0B4D-0F00-F56D9D158A27}"/>
              </a:ext>
            </a:extLst>
          </p:cNvPr>
          <p:cNvSpPr/>
          <p:nvPr/>
        </p:nvSpPr>
        <p:spPr>
          <a:xfrm>
            <a:off x="2913016" y="5794002"/>
            <a:ext cx="1639340" cy="26545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Validating SPs</a:t>
            </a:r>
          </a:p>
        </p:txBody>
      </p:sp>
      <p:sp>
        <p:nvSpPr>
          <p:cNvPr id="70" name="Rectangles 14">
            <a:extLst>
              <a:ext uri="{FF2B5EF4-FFF2-40B4-BE49-F238E27FC236}">
                <a16:creationId xmlns:a16="http://schemas.microsoft.com/office/drawing/2014/main" id="{CBEDF980-4960-B9C8-5565-04C37150AF60}"/>
              </a:ext>
            </a:extLst>
          </p:cNvPr>
          <p:cNvSpPr/>
          <p:nvPr/>
        </p:nvSpPr>
        <p:spPr>
          <a:xfrm>
            <a:off x="2913016" y="6092592"/>
            <a:ext cx="1639340" cy="26545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Post-processing SPs</a:t>
            </a:r>
          </a:p>
        </p:txBody>
      </p:sp>
      <p:sp>
        <p:nvSpPr>
          <p:cNvPr id="71" name="Rectangles 14">
            <a:extLst>
              <a:ext uri="{FF2B5EF4-FFF2-40B4-BE49-F238E27FC236}">
                <a16:creationId xmlns:a16="http://schemas.microsoft.com/office/drawing/2014/main" id="{1111FFB0-2A8E-0531-2B83-A40CF165EEF0}"/>
              </a:ext>
            </a:extLst>
          </p:cNvPr>
          <p:cNvSpPr/>
          <p:nvPr/>
        </p:nvSpPr>
        <p:spPr>
          <a:xfrm>
            <a:off x="7724412" y="6216923"/>
            <a:ext cx="1639340" cy="26545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Post-processing SPs</a:t>
            </a:r>
          </a:p>
        </p:txBody>
      </p:sp>
    </p:spTree>
    <p:extLst>
      <p:ext uri="{BB962C8B-B14F-4D97-AF65-F5344CB8AC3E}">
        <p14:creationId xmlns:p14="http://schemas.microsoft.com/office/powerpoint/2010/main" val="532979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218AC-1917-6805-AAE0-C49136F32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FE276C-D847-F28E-E98F-F9CE64AE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77C8-BBA4-5B4B-8DC3-D3933C498D4A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69F653-2339-994C-B6E8-E1AFA7146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56" y="319967"/>
            <a:ext cx="8549640" cy="456424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/>
              <a:t>Parameters in a</a:t>
            </a:r>
            <a:r>
              <a:rPr lang="en-US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ctive_volume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266ADA-E2C0-A59A-AA35-C52654CBA449}"/>
              </a:ext>
            </a:extLst>
          </p:cNvPr>
          <p:cNvGrpSpPr/>
          <p:nvPr/>
        </p:nvGrpSpPr>
        <p:grpSpPr>
          <a:xfrm>
            <a:off x="1211040" y="1818957"/>
            <a:ext cx="1049020" cy="777875"/>
            <a:chOff x="1315" y="1788"/>
            <a:chExt cx="1652" cy="12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8140E36-31DB-7890-6146-86586BD46C7C}"/>
                </a:ext>
              </a:extLst>
            </p:cNvPr>
            <p:cNvSpPr/>
            <p:nvPr/>
          </p:nvSpPr>
          <p:spPr>
            <a:xfrm>
              <a:off x="1328" y="2084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39D8B17-59FF-CFA4-3A30-9884F91578E6}"/>
                </a:ext>
              </a:extLst>
            </p:cNvPr>
            <p:cNvSpPr/>
            <p:nvPr/>
          </p:nvSpPr>
          <p:spPr>
            <a:xfrm>
              <a:off x="1843" y="2136"/>
              <a:ext cx="206" cy="22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DA1DE3-D436-3385-EA5B-E95270B18FD3}"/>
                </a:ext>
              </a:extLst>
            </p:cNvPr>
            <p:cNvSpPr/>
            <p:nvPr/>
          </p:nvSpPr>
          <p:spPr>
            <a:xfrm>
              <a:off x="1315" y="2518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4E10D3-A579-3165-6F10-9FC494F842D5}"/>
                </a:ext>
              </a:extLst>
            </p:cNvPr>
            <p:cNvSpPr/>
            <p:nvPr/>
          </p:nvSpPr>
          <p:spPr>
            <a:xfrm>
              <a:off x="1843" y="2479"/>
              <a:ext cx="206" cy="22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C7E28FD-30D4-997A-8A42-3363E8D78CEE}"/>
                </a:ext>
              </a:extLst>
            </p:cNvPr>
            <p:cNvSpPr/>
            <p:nvPr/>
          </p:nvSpPr>
          <p:spPr>
            <a:xfrm>
              <a:off x="1547" y="2298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AE205B-2BCD-4F1F-1B00-5AF4DD5CB249}"/>
                </a:ext>
              </a:extLst>
            </p:cNvPr>
            <p:cNvSpPr/>
            <p:nvPr/>
          </p:nvSpPr>
          <p:spPr>
            <a:xfrm>
              <a:off x="1534" y="2780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7810A76-D5DC-1967-D7A9-A62A4A8943DF}"/>
                </a:ext>
              </a:extLst>
            </p:cNvPr>
            <p:cNvSpPr/>
            <p:nvPr/>
          </p:nvSpPr>
          <p:spPr>
            <a:xfrm>
              <a:off x="2023" y="2793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C88A16-1A1D-D40E-FAC3-E135B3146FC7}"/>
                </a:ext>
              </a:extLst>
            </p:cNvPr>
            <p:cNvSpPr/>
            <p:nvPr/>
          </p:nvSpPr>
          <p:spPr>
            <a:xfrm>
              <a:off x="2230" y="2123"/>
              <a:ext cx="206" cy="22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BFD00EA-2AA1-C998-A9A7-8F77CF180D49}"/>
                </a:ext>
              </a:extLst>
            </p:cNvPr>
            <p:cNvSpPr/>
            <p:nvPr/>
          </p:nvSpPr>
          <p:spPr>
            <a:xfrm>
              <a:off x="2217" y="2492"/>
              <a:ext cx="206" cy="22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39F0771-E73A-B482-4A74-DE9DA484C800}"/>
                </a:ext>
              </a:extLst>
            </p:cNvPr>
            <p:cNvSpPr/>
            <p:nvPr/>
          </p:nvSpPr>
          <p:spPr>
            <a:xfrm>
              <a:off x="2542" y="2304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EF7A824-EA3E-11EC-2902-EDD1999E406D}"/>
                </a:ext>
              </a:extLst>
            </p:cNvPr>
            <p:cNvSpPr/>
            <p:nvPr/>
          </p:nvSpPr>
          <p:spPr>
            <a:xfrm>
              <a:off x="2490" y="2780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40C4EC0-B213-AB99-B868-0C06CF50D32B}"/>
                </a:ext>
              </a:extLst>
            </p:cNvPr>
            <p:cNvSpPr/>
            <p:nvPr/>
          </p:nvSpPr>
          <p:spPr>
            <a:xfrm>
              <a:off x="2036" y="1801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B15AE6-1A97-B0FE-1F09-691B4FDB7E43}"/>
                </a:ext>
              </a:extLst>
            </p:cNvPr>
            <p:cNvSpPr/>
            <p:nvPr/>
          </p:nvSpPr>
          <p:spPr>
            <a:xfrm>
              <a:off x="1573" y="1788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8E0C9C-68B2-C875-7AD4-31963367081B}"/>
                </a:ext>
              </a:extLst>
            </p:cNvPr>
            <p:cNvSpPr/>
            <p:nvPr/>
          </p:nvSpPr>
          <p:spPr>
            <a:xfrm>
              <a:off x="2490" y="1801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E55499F-442F-5D70-5AC2-0F8DBDB2590F}"/>
                </a:ext>
              </a:extLst>
            </p:cNvPr>
            <p:cNvSpPr/>
            <p:nvPr/>
          </p:nvSpPr>
          <p:spPr>
            <a:xfrm>
              <a:off x="2761" y="2065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852625-F155-4E6D-220B-16343BD282EE}"/>
                </a:ext>
              </a:extLst>
            </p:cNvPr>
            <p:cNvSpPr/>
            <p:nvPr/>
          </p:nvSpPr>
          <p:spPr>
            <a:xfrm>
              <a:off x="2761" y="2573"/>
              <a:ext cx="206" cy="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5111459-81B8-12CB-0965-CDEB0992177B}"/>
                </a:ext>
              </a:extLst>
            </p:cNvPr>
            <p:cNvSpPr/>
            <p:nvPr/>
          </p:nvSpPr>
          <p:spPr>
            <a:xfrm>
              <a:off x="2037" y="2304"/>
              <a:ext cx="206" cy="220"/>
            </a:xfrm>
            <a:prstGeom prst="ellipse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 descr="A diagram of a diagram&#10;&#10;AI-generated content may be incorrect.">
            <a:extLst>
              <a:ext uri="{FF2B5EF4-FFF2-40B4-BE49-F238E27FC236}">
                <a16:creationId xmlns:a16="http://schemas.microsoft.com/office/drawing/2014/main" id="{2C7BA270-8AEB-4B13-EDAA-69395BF9F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67" y="3639399"/>
            <a:ext cx="3762160" cy="24292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E391688-AAAA-7C49-0244-F65FA6E2056F}"/>
              </a:ext>
            </a:extLst>
          </p:cNvPr>
          <p:cNvSpPr txBox="1"/>
          <p:nvPr/>
        </p:nvSpPr>
        <p:spPr>
          <a:xfrm>
            <a:off x="718461" y="1227360"/>
            <a:ext cx="282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defect reduction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E256C1-6820-8274-A8AA-C6B691BC7E5D}"/>
              </a:ext>
            </a:extLst>
          </p:cNvPr>
          <p:cNvSpPr txBox="1"/>
          <p:nvPr/>
        </p:nvSpPr>
        <p:spPr>
          <a:xfrm>
            <a:off x="585699" y="3108022"/>
            <a:ext cx="33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volume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characteration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E2789E-AC5F-2985-46CB-8F14C1F88D8F}"/>
              </a:ext>
            </a:extLst>
          </p:cNvPr>
          <p:cNvSpPr txBox="1"/>
          <p:nvPr/>
        </p:nvSpPr>
        <p:spPr>
          <a:xfrm>
            <a:off x="5346067" y="1288603"/>
            <a:ext cx="39253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+mj-lt"/>
              </a:rPr>
              <a:t>bondlengths: the equilibrium bond length of each bond type </a:t>
            </a:r>
          </a:p>
          <a:p>
            <a:r>
              <a:rPr lang="en-US" sz="1600" i="1" dirty="0">
                <a:latin typeface="+mj-lt"/>
              </a:rPr>
              <a:t>coordnums: the coordination number of each species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7FA37F-7838-43E5-6DAE-3B0BA7CE9B0B}"/>
              </a:ext>
            </a:extLst>
          </p:cNvPr>
          <p:cNvSpPr txBox="1"/>
          <p:nvPr/>
        </p:nvSpPr>
        <p:spPr>
          <a:xfrm>
            <a:off x="5488177" y="2994372"/>
            <a:ext cx="39253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+mj-lt"/>
              </a:rPr>
              <a:t>Style: style of finding defects</a:t>
            </a:r>
          </a:p>
          <a:p>
            <a:r>
              <a:rPr lang="en-US" sz="1600" i="1" dirty="0" err="1">
                <a:latin typeface="+mj-lt"/>
              </a:rPr>
              <a:t>NPredef</a:t>
            </a:r>
            <a:r>
              <a:rPr lang="en-US" sz="1600" i="1" dirty="0">
                <a:latin typeface="+mj-lt"/>
              </a:rPr>
              <a:t>: number of pre-determined defects</a:t>
            </a:r>
          </a:p>
          <a:p>
            <a:r>
              <a:rPr lang="en-US" sz="1600" i="1" dirty="0">
                <a:latin typeface="+mj-lt"/>
              </a:rPr>
              <a:t>FindDefects: a set of parameters to identify point defects</a:t>
            </a:r>
          </a:p>
          <a:p>
            <a:r>
              <a:rPr lang="en-US" sz="1600" i="1" dirty="0" err="1">
                <a:latin typeface="+mj-lt"/>
              </a:rPr>
              <a:t>PDReduction</a:t>
            </a:r>
            <a:r>
              <a:rPr lang="en-US" sz="1600" i="1" dirty="0">
                <a:latin typeface="+mj-lt"/>
              </a:rPr>
              <a:t>: point defect reduction</a:t>
            </a:r>
          </a:p>
          <a:p>
            <a:r>
              <a:rPr lang="en-US" sz="1600" i="1" dirty="0">
                <a:latin typeface="+mj-lt"/>
              </a:rPr>
              <a:t>DCut4PDR:</a:t>
            </a:r>
          </a:p>
          <a:p>
            <a:r>
              <a:rPr lang="en-US" sz="1600" i="1" dirty="0" err="1">
                <a:latin typeface="+mj-lt"/>
              </a:rPr>
              <a:t>RecursiveRed</a:t>
            </a:r>
            <a:r>
              <a:rPr lang="en-US" sz="1600" i="1" dirty="0">
                <a:latin typeface="+mj-lt"/>
              </a:rPr>
              <a:t>:</a:t>
            </a:r>
          </a:p>
          <a:p>
            <a:r>
              <a:rPr lang="en-US" sz="1600" i="1" dirty="0" err="1">
                <a:latin typeface="+mj-lt"/>
              </a:rPr>
              <a:t>DActive</a:t>
            </a:r>
            <a:r>
              <a:rPr lang="en-US" sz="1600" i="1" dirty="0">
                <a:latin typeface="+mj-lt"/>
              </a:rPr>
              <a:t>: radius of active volume</a:t>
            </a:r>
          </a:p>
          <a:p>
            <a:r>
              <a:rPr lang="en-US" sz="1600" i="1" dirty="0">
                <a:latin typeface="+mj-lt"/>
              </a:rPr>
              <a:t>Overlapping:</a:t>
            </a:r>
          </a:p>
          <a:p>
            <a:r>
              <a:rPr lang="en-US" sz="1600" i="1" dirty="0" err="1">
                <a:latin typeface="+mj-lt"/>
              </a:rPr>
              <a:t>RT_SetMolID</a:t>
            </a:r>
            <a:r>
              <a:rPr lang="en-US" sz="1600" i="1" dirty="0">
                <a:latin typeface="+mj-lt"/>
              </a:rPr>
              <a:t>, R4RT_SetMolID, FCT4RT_SetMolID: a set of parameters to define the region for characterizing AV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628AED-CAFC-4096-BACD-58800F804941}"/>
              </a:ext>
            </a:extLst>
          </p:cNvPr>
          <p:cNvSpPr txBox="1"/>
          <p:nvPr/>
        </p:nvSpPr>
        <p:spPr>
          <a:xfrm>
            <a:off x="4882386" y="923456"/>
            <a:ext cx="5136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latin typeface="+mj-lt"/>
              </a:rPr>
              <a:t>potential: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FEE688-82F9-E174-05B0-563217AED93C}"/>
              </a:ext>
            </a:extLst>
          </p:cNvPr>
          <p:cNvSpPr txBox="1"/>
          <p:nvPr/>
        </p:nvSpPr>
        <p:spPr>
          <a:xfrm>
            <a:off x="4801422" y="2526982"/>
            <a:ext cx="5136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latin typeface="+mj-lt"/>
              </a:rPr>
              <a:t>active_volume: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2A20FA-17FA-3F33-C488-42821A10A854}"/>
              </a:ext>
            </a:extLst>
          </p:cNvPr>
          <p:cNvSpPr txBox="1"/>
          <p:nvPr/>
        </p:nvSpPr>
        <p:spPr>
          <a:xfrm>
            <a:off x="5574587" y="6249056"/>
            <a:ext cx="4363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If an atom’s –</a:t>
            </a:r>
            <a:r>
              <a:rPr lang="en-US" sz="1200" dirty="0" err="1">
                <a:latin typeface="+mj-lt"/>
              </a:rPr>
              <a:t>Npredef</a:t>
            </a:r>
            <a:r>
              <a:rPr lang="en-US" sz="1200" dirty="0">
                <a:latin typeface="+mj-lt"/>
              </a:rPr>
              <a:t> &lt;= molecular-id &lt; 0,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atom will be considered a defect and won’t characterize the AV.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F5015E0-987D-C4D7-6DCD-8EB8A3BA7309}"/>
              </a:ext>
            </a:extLst>
          </p:cNvPr>
          <p:cNvCxnSpPr>
            <a:cxnSpLocks/>
          </p:cNvCxnSpPr>
          <p:nvPr/>
        </p:nvCxnSpPr>
        <p:spPr>
          <a:xfrm>
            <a:off x="1733014" y="2216419"/>
            <a:ext cx="263702" cy="26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BCA09E6-B8CD-60D2-C316-119A915805A4}"/>
              </a:ext>
            </a:extLst>
          </p:cNvPr>
          <p:cNvSpPr txBox="1"/>
          <p:nvPr/>
        </p:nvSpPr>
        <p:spPr>
          <a:xfrm>
            <a:off x="2560872" y="1818542"/>
            <a:ext cx="1038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j-lt"/>
              </a:rPr>
              <a:t>DCut4PDR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01E1082-ACA5-D8E2-748C-F2F3DD2C6E5F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1867366" y="1957042"/>
            <a:ext cx="693506" cy="23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AB18D50-F0DB-CEFE-B4F0-A5E70CEA396D}"/>
              </a:ext>
            </a:extLst>
          </p:cNvPr>
          <p:cNvSpPr txBox="1"/>
          <p:nvPr/>
        </p:nvSpPr>
        <p:spPr>
          <a:xfrm>
            <a:off x="209099" y="6249057"/>
            <a:ext cx="51369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If an atom’s molecular-id &lt; -</a:t>
            </a:r>
            <a:r>
              <a:rPr lang="en-US" sz="1200" dirty="0" err="1">
                <a:latin typeface="+mj-lt"/>
              </a:rPr>
              <a:t>NPredef</a:t>
            </a:r>
            <a:r>
              <a:rPr lang="en-US" sz="1200" dirty="0">
                <a:latin typeface="+mj-lt"/>
              </a:rPr>
              <a:t>, this atom will be considered a defect and won’t characterize the AV.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63ACB1-ACE4-9118-E591-A99BEDF1ABF4}"/>
              </a:ext>
            </a:extLst>
          </p:cNvPr>
          <p:cNvSpPr txBox="1"/>
          <p:nvPr/>
        </p:nvSpPr>
        <p:spPr>
          <a:xfrm>
            <a:off x="296767" y="834669"/>
            <a:ext cx="41666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Automatically add “molecular-id” entry</a:t>
            </a:r>
          </a:p>
        </p:txBody>
      </p:sp>
    </p:spTree>
    <p:extLst>
      <p:ext uri="{BB962C8B-B14F-4D97-AF65-F5344CB8AC3E}">
        <p14:creationId xmlns:p14="http://schemas.microsoft.com/office/powerpoint/2010/main" val="3294671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4A666-9E38-1A13-0269-6763C6C91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C831DF-DE42-9BCA-3241-8F28123D2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77C8-BBA4-5B4B-8DC3-D3933C498D4A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F08E49-C06F-D565-822D-957AF552F5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Parameters in Dimer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en-US" dirty="0"/>
          </a:p>
        </p:txBody>
      </p:sp>
      <p:pic>
        <p:nvPicPr>
          <p:cNvPr id="63" name="Picture 62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2227D5C2-984A-3AB3-25B9-04683759E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4" y="944883"/>
            <a:ext cx="4019348" cy="2891698"/>
          </a:xfrm>
          <a:prstGeom prst="rect">
            <a:avLst/>
          </a:prstGeom>
        </p:spPr>
      </p:pic>
      <p:sp>
        <p:nvSpPr>
          <p:cNvPr id="78" name="Text Box 33">
            <a:extLst>
              <a:ext uri="{FF2B5EF4-FFF2-40B4-BE49-F238E27FC236}">
                <a16:creationId xmlns:a16="http://schemas.microsoft.com/office/drawing/2014/main" id="{A4CC505C-910C-6792-27AF-3CD200DFC068}"/>
              </a:ext>
            </a:extLst>
          </p:cNvPr>
          <p:cNvSpPr txBox="1"/>
          <p:nvPr/>
        </p:nvSpPr>
        <p:spPr>
          <a:xfrm>
            <a:off x="3555366" y="1656328"/>
            <a:ext cx="712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+mj-lt"/>
                <a:cs typeface="Arial Italic" panose="020B0604020202020204" charset="0"/>
              </a:rPr>
              <a:t>max</a:t>
            </a:r>
          </a:p>
        </p:txBody>
      </p:sp>
      <p:pic>
        <p:nvPicPr>
          <p:cNvPr id="92" name="Picture 91" descr="A group of circles with letters on a black background&#10;&#10;AI-generated content may be incorrect.">
            <a:extLst>
              <a:ext uri="{FF2B5EF4-FFF2-40B4-BE49-F238E27FC236}">
                <a16:creationId xmlns:a16="http://schemas.microsoft.com/office/drawing/2014/main" id="{00DD58D5-24D4-E9F2-1F6C-880C179A3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35" y="4032910"/>
            <a:ext cx="1621010" cy="1913582"/>
          </a:xfrm>
          <a:prstGeom prst="rect">
            <a:avLst/>
          </a:prstGeom>
        </p:spPr>
      </p:pic>
      <p:sp>
        <p:nvSpPr>
          <p:cNvPr id="93" name="Text Box 95">
            <a:extLst>
              <a:ext uri="{FF2B5EF4-FFF2-40B4-BE49-F238E27FC236}">
                <a16:creationId xmlns:a16="http://schemas.microsoft.com/office/drawing/2014/main" id="{3592E68A-BB13-192F-9470-AA0C698AF40D}"/>
              </a:ext>
            </a:extLst>
          </p:cNvPr>
          <p:cNvSpPr txBox="1"/>
          <p:nvPr/>
        </p:nvSpPr>
        <p:spPr>
          <a:xfrm>
            <a:off x="108155" y="6127451"/>
            <a:ext cx="455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29323F-C66B-90EC-07C2-86377EDCFDD0}"/>
              </a:ext>
            </a:extLst>
          </p:cNvPr>
          <p:cNvSpPr txBox="1"/>
          <p:nvPr/>
        </p:nvSpPr>
        <p:spPr>
          <a:xfrm>
            <a:off x="671278" y="2734250"/>
            <a:ext cx="527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4803A-F65B-9BC9-15C5-2CE4311B33B6}"/>
              </a:ext>
            </a:extLst>
          </p:cNvPr>
          <p:cNvSpPr txBox="1"/>
          <p:nvPr/>
        </p:nvSpPr>
        <p:spPr>
          <a:xfrm>
            <a:off x="726360" y="3515878"/>
            <a:ext cx="527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D70097-B2A9-23D2-CC82-D090E92423EF}"/>
              </a:ext>
            </a:extLst>
          </p:cNvPr>
          <p:cNvSpPr txBox="1"/>
          <p:nvPr/>
        </p:nvSpPr>
        <p:spPr>
          <a:xfrm>
            <a:off x="1308515" y="3323993"/>
            <a:ext cx="604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B2CF1B-4B15-CD53-DE16-24C43DCCFE6D}"/>
              </a:ext>
            </a:extLst>
          </p:cNvPr>
          <p:cNvCxnSpPr/>
          <p:nvPr/>
        </p:nvCxnSpPr>
        <p:spPr>
          <a:xfrm>
            <a:off x="1198352" y="3278777"/>
            <a:ext cx="205905" cy="90433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B644AC-C1DF-04D6-FEDF-BDD5F9A96184}"/>
              </a:ext>
            </a:extLst>
          </p:cNvPr>
          <p:cNvCxnSpPr>
            <a:cxnSpLocks/>
          </p:cNvCxnSpPr>
          <p:nvPr/>
        </p:nvCxnSpPr>
        <p:spPr>
          <a:xfrm flipH="1">
            <a:off x="934815" y="3325999"/>
            <a:ext cx="167795" cy="22417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D8069D-9F4A-4A82-C459-BB65C6D73EFD}"/>
              </a:ext>
            </a:extLst>
          </p:cNvPr>
          <p:cNvCxnSpPr>
            <a:cxnSpLocks/>
          </p:cNvCxnSpPr>
          <p:nvPr/>
        </p:nvCxnSpPr>
        <p:spPr>
          <a:xfrm flipH="1" flipV="1">
            <a:off x="900563" y="2956514"/>
            <a:ext cx="202047" cy="228013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0F9591-1C66-3D9B-6CE1-33AF5F07949D}"/>
              </a:ext>
            </a:extLst>
          </p:cNvPr>
          <p:cNvSpPr txBox="1"/>
          <p:nvPr/>
        </p:nvSpPr>
        <p:spPr>
          <a:xfrm>
            <a:off x="1520554" y="2939715"/>
            <a:ext cx="527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80DD9-73A8-F9F0-739E-92C0C6B7F322}"/>
              </a:ext>
            </a:extLst>
          </p:cNvPr>
          <p:cNvSpPr txBox="1"/>
          <p:nvPr/>
        </p:nvSpPr>
        <p:spPr>
          <a:xfrm>
            <a:off x="5381897" y="1404891"/>
            <a:ext cx="1201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+mj-lt"/>
              </a:rPr>
              <a:t>spsearch: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FAD136-49C4-2370-1098-D69D39F5CB35}"/>
                  </a:ext>
                </a:extLst>
              </p:cNvPr>
              <p:cNvSpPr txBox="1"/>
              <p:nvPr/>
            </p:nvSpPr>
            <p:spPr>
              <a:xfrm>
                <a:off x="5484277" y="2390732"/>
                <a:ext cx="3902845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NSearch: # of SPS attempts</a:t>
                </a:r>
              </a:p>
              <a:p>
                <a:r>
                  <a:rPr lang="en-US" sz="1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DimerSep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Dimer separation (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HandleVN: a set of parameters for DAV</a:t>
                </a:r>
              </a:p>
              <a:p>
                <a:endPara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LocalRelax: a set of parameters for relaxation</a:t>
                </a:r>
              </a:p>
              <a:p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force_evaluator: a set of parameters for force_evaluator in SPS</a:t>
                </a:r>
              </a:p>
              <a:p>
                <a:endPara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Preloading: a set of parameters for recycling saddle points. It will be used for guided SPS</a:t>
                </a:r>
              </a:p>
              <a:p>
                <a:endPara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ShowIterationResults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show iterations of each of SPS attempt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FAD136-49C4-2370-1098-D69D39F5C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277" y="2390732"/>
                <a:ext cx="3902845" cy="2893100"/>
              </a:xfrm>
              <a:prstGeom prst="rect">
                <a:avLst/>
              </a:prstGeom>
              <a:blipFill>
                <a:blip r:embed="rId5"/>
                <a:stretch>
                  <a:fillRect l="-649" t="-437" b="-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015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AE3AD-F992-8DA6-50CC-F9B6E4FEB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4ACA6-80B8-1F93-DF5F-B6F7C11B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77C8-BBA4-5B4B-8DC3-D3933C498D4A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DA6573-9976-496B-FB96-112E91B88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56" y="319967"/>
            <a:ext cx="8549640" cy="456424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Installation</a:t>
            </a:r>
            <a:endParaRPr lang="en-US" sz="24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3A3F0737-6C14-8E83-2318-5A5819F32E3C}"/>
              </a:ext>
            </a:extLst>
          </p:cNvPr>
          <p:cNvSpPr txBox="1"/>
          <p:nvPr/>
        </p:nvSpPr>
        <p:spPr>
          <a:xfrm>
            <a:off x="9306475" y="6649613"/>
            <a:ext cx="712879" cy="196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155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AE77C8-BBA4-5B4B-8DC3-D3933C498D4A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64B37-292A-90B1-1EBE-661D4909B5C4}"/>
              </a:ext>
            </a:extLst>
          </p:cNvPr>
          <p:cNvSpPr txBox="1"/>
          <p:nvPr/>
        </p:nvSpPr>
        <p:spPr>
          <a:xfrm>
            <a:off x="377099" y="2118760"/>
            <a:ext cx="465210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buFont typeface="+mj-lt"/>
              <a:buAutoNum type="arabicParenR"/>
              <a:tabLst>
                <a:tab pos="-685800" algn="l"/>
                <a:tab pos="-457200" algn="l"/>
                <a:tab pos="0" algn="l"/>
                <a:tab pos="457200" algn="l"/>
                <a:tab pos="9144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Follow the instructions to install </a:t>
            </a:r>
            <a:r>
              <a:rPr lang="en-US" sz="1200" i="1" u="none" strike="noStrike" dirty="0">
                <a:solidFill>
                  <a:srgbClr val="365F9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hlinkClick r:id="rId3"/>
              </a:rPr>
              <a:t>anaconda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342900" marR="0" lvl="0" indent="-342900">
              <a:buFont typeface="+mj-lt"/>
              <a:buAutoNum type="arabicParenR"/>
              <a:tabLst>
                <a:tab pos="-685800" algn="l"/>
                <a:tab pos="-457200" algn="l"/>
                <a:tab pos="0" algn="l"/>
                <a:tab pos="457200" algn="l"/>
                <a:tab pos="9144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Create a virtual environment.</a:t>
            </a:r>
          </a:p>
          <a:p>
            <a:pPr lvl="1">
              <a:tabLst>
                <a:tab pos="-685800" algn="l"/>
                <a:tab pos="-457200" algn="l"/>
                <a:tab pos="0" algn="l"/>
                <a:tab pos="457200" algn="l"/>
                <a:tab pos="9144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&gt; 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conda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create -p 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path_to_seakmc_env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seakmc_env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buFont typeface="+mj-lt"/>
              <a:buAutoNum type="arabicParenR"/>
              <a:tabLst>
                <a:tab pos="-685800" algn="l"/>
                <a:tab pos="-457200" algn="l"/>
                <a:tab pos="0" algn="l"/>
                <a:tab pos="457200" algn="l"/>
                <a:tab pos="9144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</a:pPr>
            <a:r>
              <a:rPr lang="en-US" sz="1200" dirty="0">
                <a:latin typeface="Times New Roman" panose="02020603050405020304" pitchFamily="18" charset="0"/>
                <a:cs typeface="Arial" panose="020B0604020202020204" pitchFamily="34" charset="0"/>
              </a:rPr>
              <a:t>Activat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 the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seakmc_env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1">
              <a:tabLst>
                <a:tab pos="-685800" algn="l"/>
                <a:tab pos="-457200" algn="l"/>
                <a:tab pos="0" algn="l"/>
                <a:tab pos="457200" algn="l"/>
                <a:tab pos="9144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conda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activate 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path_to_seakmc_env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seakmc_env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buFont typeface="+mj-lt"/>
              <a:buAutoNum type="arabicParenR"/>
              <a:tabLst>
                <a:tab pos="-685800" algn="l"/>
                <a:tab pos="-457200" algn="l"/>
                <a:tab pos="0" algn="l"/>
                <a:tab pos="457200" algn="l"/>
                <a:tab pos="9144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Install LAMMPS using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conda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1">
              <a:tabLst>
                <a:tab pos="-685800" algn="l"/>
                <a:tab pos="-457200" algn="l"/>
                <a:tab pos="0" algn="l"/>
                <a:tab pos="457200" algn="l"/>
                <a:tab pos="9144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</a:pP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seakmc_env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conda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install 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lammps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=*=*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mpich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*</a:t>
            </a:r>
          </a:p>
          <a:p>
            <a:pPr lvl="1">
              <a:tabLst>
                <a:tab pos="-685800" algn="l"/>
                <a:tab pos="-457200" algn="l"/>
                <a:tab pos="0" algn="l"/>
                <a:tab pos="457200" algn="l"/>
                <a:tab pos="9144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or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seakmc_env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conda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install 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lammps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=*=*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openmpi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*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buFont typeface="+mj-lt"/>
              <a:buAutoNum type="arabicParenR"/>
              <a:tabLst>
                <a:tab pos="-685800" algn="l"/>
                <a:tab pos="-457200" algn="l"/>
                <a:tab pos="0" algn="l"/>
                <a:tab pos="457200" algn="l"/>
                <a:tab pos="9144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Install </a:t>
            </a:r>
            <a:r>
              <a:rPr lang="en-US" sz="1200" i="1" u="none" strike="noStrike" dirty="0">
                <a:solidFill>
                  <a:srgbClr val="365F9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  <a:hlinkClick r:id="rId4"/>
              </a:rPr>
              <a:t>OpenKIM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package: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lvl="1">
              <a:tabLst>
                <a:tab pos="-685800" algn="l"/>
                <a:tab pos="-457200" algn="l"/>
                <a:tab pos="0" algn="l"/>
                <a:tab pos="457200" algn="l"/>
                <a:tab pos="9144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seakmc_env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conda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install 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openkim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-models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buFont typeface="+mj-lt"/>
              <a:buAutoNum type="arabicParenR"/>
              <a:tabLst>
                <a:tab pos="-685800" algn="l"/>
                <a:tab pos="-457200" algn="l"/>
                <a:tab pos="0" algn="l"/>
                <a:tab pos="457200" algn="l"/>
                <a:tab pos="9144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Install pymatgen.</a:t>
            </a:r>
          </a:p>
          <a:p>
            <a:pPr lvl="1">
              <a:tabLst>
                <a:tab pos="-685800" algn="l"/>
                <a:tab pos="-457200" algn="l"/>
                <a:tab pos="0" algn="l"/>
                <a:tab pos="457200" algn="l"/>
                <a:tab pos="9144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seakmc_env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conda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install --channel 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conda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-forge pymatgen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  <a:tabLst>
                <a:tab pos="-685800" algn="l"/>
                <a:tab pos="-457200" algn="l"/>
                <a:tab pos="0" algn="l"/>
                <a:tab pos="457200" algn="l"/>
                <a:tab pos="9144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</a:pPr>
            <a:r>
              <a:rPr lang="en-US" sz="1200" dirty="0">
                <a:latin typeface="Times New Roman" panose="02020603050405020304" pitchFamily="18" charset="0"/>
                <a:cs typeface="Arial" panose="020B0604020202020204" pitchFamily="34" charset="0"/>
              </a:rPr>
              <a:t>Install mpi4py (version &lt;=3.1.6).</a:t>
            </a:r>
          </a:p>
          <a:p>
            <a:pPr lvl="1">
              <a:tabLst>
                <a:tab pos="-685800" algn="l"/>
                <a:tab pos="-457200" algn="l"/>
                <a:tab pos="0" algn="l"/>
                <a:tab pos="457200" algn="l"/>
                <a:tab pos="9144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seakmc_env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python -m pip install mpi4py==3.1.6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  <a:tabLst>
                <a:tab pos="-685800" algn="l"/>
                <a:tab pos="-457200" algn="l"/>
                <a:tab pos="0" algn="l"/>
                <a:tab pos="457200" algn="l"/>
                <a:tab pos="9144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</a:pPr>
            <a:r>
              <a:rPr lang="en-US" sz="1200" dirty="0">
                <a:latin typeface="Times New Roman" panose="02020603050405020304" pitchFamily="18" charset="0"/>
                <a:cs typeface="Arial" panose="020B0604020202020204" pitchFamily="34" charset="0"/>
              </a:rPr>
              <a:t>Install </a:t>
            </a:r>
            <a:r>
              <a:rPr lang="en-US" sz="1200" dirty="0" err="1">
                <a:latin typeface="Times New Roman" panose="02020603050405020304" pitchFamily="18" charset="0"/>
                <a:cs typeface="Arial" panose="020B0604020202020204" pitchFamily="34" charset="0"/>
              </a:rPr>
              <a:t>SEAKMC_py_parallel</a:t>
            </a:r>
            <a:r>
              <a:rPr lang="en-US" sz="1200" dirty="0">
                <a:latin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457200" marR="0">
              <a:buNone/>
              <a:tabLst>
                <a:tab pos="-685800" algn="l"/>
                <a:tab pos="-457200" algn="l"/>
                <a:tab pos="0" algn="l"/>
                <a:tab pos="457200" algn="l"/>
                <a:tab pos="9144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seakmc_env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&gt;git clone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https://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github.com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/TaoLiang120/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SEAKMC_py_parallel.git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marR="0">
              <a:buNone/>
              <a:tabLst>
                <a:tab pos="-685800" algn="l"/>
                <a:tab pos="-457200" algn="l"/>
                <a:tab pos="0" algn="l"/>
                <a:tab pos="457200" algn="l"/>
                <a:tab pos="9144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seakmc_env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&gt;cd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SEAKMC_py_parallel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marR="0">
              <a:buNone/>
              <a:tabLst>
                <a:tab pos="-685800" algn="l"/>
                <a:tab pos="-457200" algn="l"/>
                <a:tab pos="0" algn="l"/>
                <a:tab pos="457200" algn="l"/>
                <a:tab pos="9144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seakmc_env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&gt;python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setup.py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install or pip install 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25EF8-3678-A956-8E5C-343E89C661C9}"/>
              </a:ext>
            </a:extLst>
          </p:cNvPr>
          <p:cNvSpPr txBox="1"/>
          <p:nvPr/>
        </p:nvSpPr>
        <p:spPr>
          <a:xfrm>
            <a:off x="235223" y="1078243"/>
            <a:ext cx="45050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SEAKMC_py itself does NOT include any energy or force evaluator. The python wrapper of LAMMPS (</a:t>
            </a:r>
            <a:r>
              <a:rPr lang="en-US" sz="1400" i="1" u="none" strike="noStrike" dirty="0">
                <a:solidFill>
                  <a:srgbClr val="365F9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hlinkClick r:id="rId5"/>
              </a:rPr>
              <a:t>pyLAMMPS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 is fully implemented in SEAKMC_py</a:t>
            </a:r>
            <a:r>
              <a:rPr lang="en-US" sz="1400" dirty="0">
                <a:effectLst/>
              </a:rPr>
              <a:t> 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1D902D-72EF-0D5A-11A1-90A6F2C7D20E}"/>
              </a:ext>
            </a:extLst>
          </p:cNvPr>
          <p:cNvSpPr txBox="1"/>
          <p:nvPr/>
        </p:nvSpPr>
        <p:spPr>
          <a:xfrm>
            <a:off x="6172201" y="1078243"/>
            <a:ext cx="342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It requires a dynamic LAMMPS library to install </a:t>
            </a:r>
            <a:r>
              <a:rPr lang="en-US" dirty="0" err="1">
                <a:latin typeface="+mj-lt"/>
              </a:rPr>
              <a:t>pyLAMMPS</a:t>
            </a:r>
            <a:r>
              <a:rPr lang="en-US" dirty="0">
                <a:latin typeface="+mj-lt"/>
              </a:rPr>
              <a:t>. If you have an external force field package that have an interface to LAMMPS, you need to compile it with a dynamic library.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CC4CE-DD04-BC48-CD51-A3CE93B1D8E9}"/>
              </a:ext>
            </a:extLst>
          </p:cNvPr>
          <p:cNvSpPr txBox="1"/>
          <p:nvPr/>
        </p:nvSpPr>
        <p:spPr>
          <a:xfrm>
            <a:off x="6031775" y="3045986"/>
            <a:ext cx="321346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 err="1">
                <a:solidFill>
                  <a:srgbClr val="000000"/>
                </a:solidFill>
                <a:effectLst/>
                <a:latin typeface="+mj-lt"/>
              </a:rPr>
              <a:t>conda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 create -p </a:t>
            </a:r>
            <a:r>
              <a:rPr lang="en-US" sz="1200" dirty="0" err="1">
                <a:solidFill>
                  <a:srgbClr val="000000"/>
                </a:solidFill>
                <a:latin typeface="+mj-lt"/>
              </a:rPr>
              <a:t>yourVenv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 python=3.12</a:t>
            </a:r>
          </a:p>
          <a:p>
            <a:pPr>
              <a:buNone/>
            </a:pPr>
            <a:r>
              <a:rPr lang="en-US" sz="1200" dirty="0" err="1">
                <a:solidFill>
                  <a:srgbClr val="000000"/>
                </a:solidFill>
                <a:effectLst/>
                <a:latin typeface="+mj-lt"/>
              </a:rPr>
              <a:t>conda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 activate </a:t>
            </a:r>
            <a:r>
              <a:rPr lang="en-US" sz="1200" dirty="0" err="1">
                <a:solidFill>
                  <a:srgbClr val="000000"/>
                </a:solidFill>
                <a:effectLst/>
                <a:latin typeface="+mj-lt"/>
              </a:rPr>
              <a:t>yourVenv</a:t>
            </a:r>
            <a:endParaRPr lang="en-US" sz="1200" dirty="0">
              <a:solidFill>
                <a:srgbClr val="000000"/>
              </a:solidFill>
              <a:effectLst/>
              <a:latin typeface="+mj-lt"/>
            </a:endParaRPr>
          </a:p>
          <a:p>
            <a:pPr>
              <a:buNone/>
            </a:pPr>
            <a:r>
              <a:rPr lang="en-US" sz="1200" dirty="0" err="1">
                <a:solidFill>
                  <a:srgbClr val="000000"/>
                </a:solidFill>
                <a:effectLst/>
                <a:latin typeface="+mj-lt"/>
              </a:rPr>
              <a:t>conda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 install -c </a:t>
            </a:r>
            <a:r>
              <a:rPr lang="en-US" sz="1200" dirty="0" err="1">
                <a:solidFill>
                  <a:srgbClr val="000000"/>
                </a:solidFill>
                <a:effectLst/>
                <a:latin typeface="+mj-lt"/>
              </a:rPr>
              <a:t>conda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-forge pymatgen</a:t>
            </a:r>
          </a:p>
          <a:p>
            <a:pPr>
              <a:buNone/>
            </a:pPr>
            <a:r>
              <a:rPr lang="en-US" sz="1200" dirty="0" err="1">
                <a:solidFill>
                  <a:srgbClr val="000000"/>
                </a:solidFill>
                <a:effectLst/>
                <a:latin typeface="+mj-lt"/>
              </a:rPr>
              <a:t>conda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 install -c </a:t>
            </a:r>
            <a:r>
              <a:rPr lang="en-US" sz="1200" dirty="0" err="1">
                <a:solidFill>
                  <a:srgbClr val="000000"/>
                </a:solidFill>
                <a:effectLst/>
                <a:latin typeface="+mj-lt"/>
              </a:rPr>
              <a:t>conda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-forge </a:t>
            </a:r>
            <a:r>
              <a:rPr lang="en-US" sz="1200" dirty="0" err="1">
                <a:solidFill>
                  <a:srgbClr val="000000"/>
                </a:solidFill>
                <a:effectLst/>
                <a:latin typeface="+mj-lt"/>
              </a:rPr>
              <a:t>cmake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 boost pybind11 </a:t>
            </a:r>
            <a:r>
              <a:rPr lang="en-US" sz="1200" dirty="0" err="1">
                <a:solidFill>
                  <a:srgbClr val="000000"/>
                </a:solidFill>
                <a:effectLst/>
                <a:latin typeface="+mj-lt"/>
              </a:rPr>
              <a:t>fftw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 compilers </a:t>
            </a:r>
            <a:r>
              <a:rPr lang="en-US" sz="1200" dirty="0" err="1">
                <a:solidFill>
                  <a:srgbClr val="000000"/>
                </a:solidFill>
                <a:effectLst/>
                <a:latin typeface="+mj-lt"/>
              </a:rPr>
              <a:t>libblas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+mj-lt"/>
              </a:rPr>
              <a:t>liblapack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+mj-lt"/>
              </a:rPr>
              <a:t>gfortran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+mj-lt"/>
              </a:rPr>
              <a:t>blas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+mj-lt"/>
              </a:rPr>
              <a:t>lapack</a:t>
            </a:r>
            <a:endParaRPr lang="en-US" sz="1200" dirty="0">
              <a:solidFill>
                <a:srgbClr val="000000"/>
              </a:solidFill>
              <a:effectLst/>
              <a:latin typeface="+mj-lt"/>
            </a:endParaRPr>
          </a:p>
          <a:p>
            <a:pPr>
              <a:buNone/>
            </a:pPr>
            <a:r>
              <a:rPr lang="en-US" sz="1200" dirty="0" err="1">
                <a:solidFill>
                  <a:srgbClr val="000000"/>
                </a:solidFill>
                <a:effectLst/>
                <a:latin typeface="+mj-lt"/>
              </a:rPr>
              <a:t>conda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 install -c </a:t>
            </a:r>
            <a:r>
              <a:rPr lang="en-US" sz="1200" dirty="0" err="1">
                <a:solidFill>
                  <a:srgbClr val="000000"/>
                </a:solidFill>
                <a:effectLst/>
                <a:latin typeface="+mj-lt"/>
              </a:rPr>
              <a:t>conda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-forge mpi4py=3.1.6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EE1DBD-ABBB-4027-981C-1C7E650DBD70}"/>
              </a:ext>
            </a:extLst>
          </p:cNvPr>
          <p:cNvSpPr txBox="1"/>
          <p:nvPr/>
        </p:nvSpPr>
        <p:spPr>
          <a:xfrm>
            <a:off x="5877475" y="4644398"/>
            <a:ext cx="342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>
                <a:solidFill>
                  <a:srgbClr val="C1651C"/>
                </a:solidFill>
                <a:effectLst/>
                <a:latin typeface="+mj-lt"/>
              </a:rPr>
              <a:t>   -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 add " -</a:t>
            </a:r>
            <a:r>
              <a:rPr lang="en-US" sz="1200" dirty="0" err="1">
                <a:solidFill>
                  <a:srgbClr val="000000"/>
                </a:solidFill>
                <a:effectLst/>
                <a:latin typeface="+mj-lt"/>
              </a:rPr>
              <a:t>rdynamic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" to "CPPFLAGS += -</a:t>
            </a:r>
            <a:r>
              <a:rPr lang="en-US" sz="1200" dirty="0" err="1">
                <a:solidFill>
                  <a:srgbClr val="000000"/>
                </a:solidFill>
                <a:effectLst/>
                <a:latin typeface="+mj-lt"/>
              </a:rPr>
              <a:t>fPIC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"</a:t>
            </a:r>
          </a:p>
          <a:p>
            <a:pPr>
              <a:buNone/>
            </a:pPr>
            <a:r>
              <a:rPr lang="en-US" sz="1200" dirty="0">
                <a:solidFill>
                  <a:srgbClr val="C1651C"/>
                </a:solidFill>
                <a:effectLst/>
                <a:latin typeface="+mj-lt"/>
              </a:rPr>
              <a:t>   -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 add " -</a:t>
            </a:r>
            <a:r>
              <a:rPr lang="en-US" sz="1200" dirty="0" err="1">
                <a:solidFill>
                  <a:srgbClr val="000000"/>
                </a:solidFill>
                <a:effectLst/>
                <a:latin typeface="+mj-lt"/>
              </a:rPr>
              <a:t>rdynamic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" to "CXXFLAGS += -</a:t>
            </a:r>
            <a:r>
              <a:rPr lang="en-US" sz="1200" dirty="0" err="1">
                <a:solidFill>
                  <a:srgbClr val="000000"/>
                </a:solidFill>
                <a:effectLst/>
                <a:latin typeface="+mj-lt"/>
              </a:rPr>
              <a:t>fPIC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"</a:t>
            </a:r>
          </a:p>
          <a:p>
            <a:pPr>
              <a:buNone/>
            </a:pPr>
            <a:r>
              <a:rPr lang="en-US" sz="1200" dirty="0">
                <a:solidFill>
                  <a:srgbClr val="C1651C"/>
                </a:solidFill>
                <a:effectLst/>
                <a:latin typeface="+mj-lt"/>
              </a:rPr>
              <a:t>   -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 add " -</a:t>
            </a:r>
            <a:r>
              <a:rPr lang="en-US" sz="1200" dirty="0" err="1">
                <a:solidFill>
                  <a:srgbClr val="000000"/>
                </a:solidFill>
                <a:effectLst/>
                <a:latin typeface="+mj-lt"/>
              </a:rPr>
              <a:t>rdynamic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 -shared" to "FFLAGS += -</a:t>
            </a:r>
            <a:r>
              <a:rPr lang="en-US" sz="1200" dirty="0" err="1">
                <a:solidFill>
                  <a:srgbClr val="000000"/>
                </a:solidFill>
                <a:effectLst/>
                <a:latin typeface="+mj-lt"/>
              </a:rPr>
              <a:t>fPIC</a:t>
            </a:r>
            <a:r>
              <a:rPr lang="en-US" sz="1200" dirty="0">
                <a:solidFill>
                  <a:srgbClr val="000000"/>
                </a:solidFill>
                <a:effectLst/>
                <a:latin typeface="+mj-lt"/>
              </a:rPr>
              <a:t>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69B26F-9907-7538-68AC-0C0B23C5F4C6}"/>
              </a:ext>
            </a:extLst>
          </p:cNvPr>
          <p:cNvSpPr txBox="1"/>
          <p:nvPr/>
        </p:nvSpPr>
        <p:spPr>
          <a:xfrm>
            <a:off x="5812160" y="4450152"/>
            <a:ext cx="260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file of the interface: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DDA772-E19E-7111-EDE0-165B8D6B1C37}"/>
              </a:ext>
            </a:extLst>
          </p:cNvPr>
          <p:cNvSpPr txBox="1"/>
          <p:nvPr/>
        </p:nvSpPr>
        <p:spPr>
          <a:xfrm>
            <a:off x="5755554" y="2831998"/>
            <a:ext cx="260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compilers in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38E81F-E31C-9E55-8B89-B9F2534A7135}"/>
              </a:ext>
            </a:extLst>
          </p:cNvPr>
          <p:cNvSpPr txBox="1"/>
          <p:nvPr/>
        </p:nvSpPr>
        <p:spPr>
          <a:xfrm>
            <a:off x="5812160" y="5350257"/>
            <a:ext cx="2992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steps of LAMMPS 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pyLAMMPS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intallation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92741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3898B0-9874-17CD-8BF4-1D0F439A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77C8-BBA4-5B4B-8DC3-D3933C498D4A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D06D37-2616-830C-A1C6-0FD4BB635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 and 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C41DE-D4C8-A970-35B3-99176D38D4A0}"/>
              </a:ext>
            </a:extLst>
          </p:cNvPr>
          <p:cNvSpPr txBox="1"/>
          <p:nvPr/>
        </p:nvSpPr>
        <p:spPr>
          <a:xfrm>
            <a:off x="344963" y="1101626"/>
            <a:ext cx="137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Sel_iSPs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all</a:t>
            </a:r>
            <a:r>
              <a:rPr lang="en-US" sz="1400" dirty="0">
                <a:effectLst/>
              </a:rPr>
              <a:t> 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EC696-B360-97F6-76D9-7B4E5A109DFF}"/>
              </a:ext>
            </a:extLst>
          </p:cNvPr>
          <p:cNvSpPr txBox="1"/>
          <p:nvPr/>
        </p:nvSpPr>
        <p:spPr>
          <a:xfrm>
            <a:off x="344963" y="1717180"/>
            <a:ext cx="2293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Write_Data_AV_SPs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True</a:t>
            </a:r>
            <a:r>
              <a:rPr lang="en-US" sz="1400" dirty="0">
                <a:effectLst/>
              </a:rPr>
              <a:t> 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D1DC11-B025-501E-B70C-C2E671268296}"/>
              </a:ext>
            </a:extLst>
          </p:cNvPr>
          <p:cNvSpPr txBox="1"/>
          <p:nvPr/>
        </p:nvSpPr>
        <p:spPr>
          <a:xfrm>
            <a:off x="0" y="1409403"/>
            <a:ext cx="19071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Write_AV_SPs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400" dirty="0">
                <a:effectLst/>
              </a:rPr>
              <a:t> 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4F6E84-1A99-4611-D536-ACF4D3CA623E}"/>
              </a:ext>
            </a:extLst>
          </p:cNvPr>
          <p:cNvSpPr txBox="1"/>
          <p:nvPr/>
        </p:nvSpPr>
        <p:spPr>
          <a:xfrm>
            <a:off x="0" y="806242"/>
            <a:ext cx="19071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Write_Data_SPs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400" dirty="0">
                <a:effectLst/>
              </a:rPr>
              <a:t> 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4532C2-BFB8-1E1F-7148-1AFE8AD920F9}"/>
              </a:ext>
            </a:extLst>
          </p:cNvPr>
          <p:cNvSpPr txBox="1"/>
          <p:nvPr/>
        </p:nvSpPr>
        <p:spPr>
          <a:xfrm>
            <a:off x="0" y="2320341"/>
            <a:ext cx="2552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Temporary folders: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C996B-AF4B-7A0D-F8BC-ABEAB970EA42}"/>
              </a:ext>
            </a:extLst>
          </p:cNvPr>
          <p:cNvSpPr txBox="1"/>
          <p:nvPr/>
        </p:nvSpPr>
        <p:spPr>
          <a:xfrm>
            <a:off x="273117" y="2597340"/>
            <a:ext cx="2888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Runner_i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set of folders for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job. The maximum number is the maximum jobs can be run simultaneously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192B8-0EAB-5A67-96BB-0549E4D223DC}"/>
              </a:ext>
            </a:extLst>
          </p:cNvPr>
          <p:cNvSpPr txBox="1"/>
          <p:nvPr/>
        </p:nvSpPr>
        <p:spPr>
          <a:xfrm>
            <a:off x="0" y="3539055"/>
            <a:ext cx="2552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Root directory: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 err="1">
                <a:latin typeface="+mj-lt"/>
              </a:rPr>
              <a:t>Seakmc.log</a:t>
            </a:r>
            <a:endParaRPr lang="en-US" sz="1200" dirty="0">
              <a:latin typeface="+mj-lt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 err="1">
                <a:latin typeface="+mj-lt"/>
              </a:rPr>
              <a:t>Seakmc_summary.csv</a:t>
            </a:r>
            <a:endParaRPr lang="en-US" sz="1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6B29F3-9FA9-46C0-1F4D-1312A499264F}"/>
              </a:ext>
            </a:extLst>
          </p:cNvPr>
          <p:cNvSpPr txBox="1"/>
          <p:nvPr/>
        </p:nvSpPr>
        <p:spPr>
          <a:xfrm>
            <a:off x="0" y="4534009"/>
            <a:ext cx="2552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SPOut</a:t>
            </a:r>
            <a:r>
              <a:rPr lang="en-US" sz="1200" dirty="0">
                <a:latin typeface="+mj-lt"/>
              </a:rPr>
              <a:t> directory: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 err="1">
                <a:latin typeface="+mj-lt"/>
              </a:rPr>
              <a:t>KMC_istep_Deleted.csv</a:t>
            </a:r>
            <a:endParaRPr lang="en-US" sz="1200" dirty="0">
              <a:latin typeface="+mj-lt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 err="1">
                <a:latin typeface="+mj-lt"/>
              </a:rPr>
              <a:t>KMC_istep_SPs.csv</a:t>
            </a:r>
            <a:endParaRPr lang="en-US" sz="1200" dirty="0">
              <a:latin typeface="+mj-lt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 err="1">
                <a:latin typeface="+mj-lt"/>
              </a:rPr>
              <a:t>KMC_istep_Prob.csv</a:t>
            </a:r>
            <a:endParaRPr lang="en-US" sz="1200" dirty="0">
              <a:latin typeface="+mj-lt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 err="1">
                <a:latin typeface="+mj-lt"/>
              </a:rPr>
              <a:t>KMC_istep_DetailSPs.csv</a:t>
            </a:r>
            <a:endParaRPr lang="en-US" sz="12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84E36D-F166-AA09-D90E-FCAF98ED5A66}"/>
              </a:ext>
            </a:extLst>
          </p:cNvPr>
          <p:cNvSpPr txBox="1"/>
          <p:nvPr/>
        </p:nvSpPr>
        <p:spPr>
          <a:xfrm>
            <a:off x="5730240" y="1055459"/>
            <a:ext cx="3655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DataOut</a:t>
            </a:r>
            <a:r>
              <a:rPr lang="en-US" sz="1200" dirty="0">
                <a:latin typeface="+mj-lt"/>
              </a:rPr>
              <a:t> directory: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 err="1">
                <a:latin typeface="+mj-lt"/>
              </a:rPr>
              <a:t>KMC_istep.dat</a:t>
            </a:r>
            <a:endParaRPr lang="en-US" sz="1200" dirty="0">
              <a:latin typeface="+mj-lt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 err="1">
                <a:latin typeface="+mj-lt"/>
              </a:rPr>
              <a:t>KMC_istep_data_AVs.dat</a:t>
            </a:r>
            <a:endParaRPr lang="en-US" sz="1200" dirty="0">
              <a:latin typeface="+mj-lt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 err="1">
                <a:latin typeface="+mj-lt"/>
              </a:rPr>
              <a:t>KMC_istep_Data_SP_isp.dat</a:t>
            </a:r>
            <a:endParaRPr lang="en-US" sz="1200" dirty="0">
              <a:latin typeface="+mj-lt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 err="1">
                <a:latin typeface="+mj-lt"/>
              </a:rPr>
              <a:t>KMC_istep_Data_FI_isp.dat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3C8A6-7144-6331-833F-3481EBD6D096}"/>
              </a:ext>
            </a:extLst>
          </p:cNvPr>
          <p:cNvSpPr txBox="1"/>
          <p:nvPr/>
        </p:nvSpPr>
        <p:spPr>
          <a:xfrm>
            <a:off x="5730239" y="2283617"/>
            <a:ext cx="3655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AVOut</a:t>
            </a:r>
            <a:r>
              <a:rPr lang="en-US" sz="1200" dirty="0">
                <a:latin typeface="+mj-lt"/>
              </a:rPr>
              <a:t> directory: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 err="1">
                <a:latin typeface="+mj-lt"/>
              </a:rPr>
              <a:t>KMC_istep.dat</a:t>
            </a:r>
            <a:endParaRPr lang="en-US" sz="1200" dirty="0">
              <a:latin typeface="+mj-lt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 err="1">
                <a:latin typeface="+mj-lt"/>
              </a:rPr>
              <a:t>KMC_istep_data_AVs.dat</a:t>
            </a:r>
            <a:endParaRPr lang="en-US" sz="1200" dirty="0">
              <a:latin typeface="+mj-lt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 err="1">
                <a:latin typeface="+mj-lt"/>
              </a:rPr>
              <a:t>KMC_istep_Data_SP_isp.dat</a:t>
            </a:r>
            <a:endParaRPr lang="en-US" sz="1200" dirty="0">
              <a:latin typeface="+mj-lt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 err="1">
                <a:latin typeface="+mj-lt"/>
              </a:rPr>
              <a:t>KMC_istep_Data_FI_isp.dat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6329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6DE7A-19AF-CB79-77D8-DAE0758DC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CDD11-C167-CDE9-27C7-3774B25B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77C8-BBA4-5B4B-8DC3-D3933C498D4A}" type="slidenum">
              <a:rPr lang="en-US" smtClean="0"/>
              <a:t>21</a:t>
            </a:fld>
            <a:endParaRPr lang="en-US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5BDF2852-8D4A-DEBC-B73A-581BDB962190}"/>
              </a:ext>
            </a:extLst>
          </p:cNvPr>
          <p:cNvSpPr txBox="1"/>
          <p:nvPr/>
        </p:nvSpPr>
        <p:spPr>
          <a:xfrm>
            <a:off x="9306475" y="6649613"/>
            <a:ext cx="712879" cy="196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155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AE77C8-BBA4-5B4B-8DC3-D3933C498D4A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4F3E1-CACD-AE35-CEAF-395A256C042E}"/>
              </a:ext>
            </a:extLst>
          </p:cNvPr>
          <p:cNvSpPr txBox="1"/>
          <p:nvPr/>
        </p:nvSpPr>
        <p:spPr>
          <a:xfrm>
            <a:off x="743895" y="4197846"/>
            <a:ext cx="85706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/TaoLiang120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/SEAKMC2_py_parallel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4F69E-97BF-C171-8EA4-7E7A94DC0294}"/>
              </a:ext>
            </a:extLst>
          </p:cNvPr>
          <p:cNvSpPr txBox="1"/>
          <p:nvPr/>
        </p:nvSpPr>
        <p:spPr>
          <a:xfrm>
            <a:off x="908142" y="1983952"/>
            <a:ext cx="88410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arenR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LAMMPS</a:t>
            </a:r>
          </a:p>
          <a:p>
            <a:pPr marL="514350" indent="-514350">
              <a:buAutoNum type="arabicParenR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LAMMPS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E90A8C-058A-8F4B-54A8-38CABF7A6566}"/>
              </a:ext>
            </a:extLst>
          </p:cNvPr>
          <p:cNvSpPr txBox="1"/>
          <p:nvPr/>
        </p:nvSpPr>
        <p:spPr>
          <a:xfrm>
            <a:off x="273117" y="3581387"/>
            <a:ext cx="2639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Code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download:</a:t>
            </a:r>
            <a:r>
              <a:rPr lang="zh-CN" altLang="en-US" sz="2400" dirty="0">
                <a:latin typeface="+mj-lt"/>
              </a:rPr>
              <a:t> </a:t>
            </a:r>
            <a:endParaRPr lang="en-US" sz="2400" dirty="0">
              <a:latin typeface="+mj-lt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F6CE07-469C-E124-6E1B-D8050F2295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181492-8211-EDDB-A299-24019B9CEBEC}"/>
              </a:ext>
            </a:extLst>
          </p:cNvPr>
          <p:cNvSpPr txBox="1"/>
          <p:nvPr/>
        </p:nvSpPr>
        <p:spPr>
          <a:xfrm>
            <a:off x="273117" y="1475215"/>
            <a:ext cx="611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Interfaces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with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energy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and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force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evaluators:</a:t>
            </a:r>
            <a:r>
              <a:rPr lang="zh-CN" altLang="en-US" sz="2400" dirty="0">
                <a:latin typeface="+mj-lt"/>
              </a:rPr>
              <a:t> 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CB563-7CC8-68DD-D1DB-7F4339197A77}"/>
              </a:ext>
            </a:extLst>
          </p:cNvPr>
          <p:cNvSpPr txBox="1"/>
          <p:nvPr/>
        </p:nvSpPr>
        <p:spPr>
          <a:xfrm>
            <a:off x="423588" y="5456726"/>
            <a:ext cx="719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My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email: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tliang7@utk.edu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4110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B8D4A-63D6-027C-C1A0-3F11D31AF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26E20-3672-3ED0-4A83-C855925FC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77C8-BBA4-5B4B-8DC3-D3933C498D4A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D28EA4-70C4-1583-1D0E-D885D662F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56" y="319967"/>
            <a:ext cx="8549640" cy="456424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Outline</a:t>
            </a:r>
            <a:endParaRPr lang="en-US" sz="24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6EA2D0-C9F2-2D16-FFC4-4905D925A6D8}"/>
              </a:ext>
            </a:extLst>
          </p:cNvPr>
          <p:cNvSpPr txBox="1"/>
          <p:nvPr/>
        </p:nvSpPr>
        <p:spPr>
          <a:xfrm>
            <a:off x="680058" y="999145"/>
            <a:ext cx="6629400" cy="1192042"/>
          </a:xfrm>
          <a:prstGeom prst="rect">
            <a:avLst/>
          </a:prstGeom>
        </p:spPr>
        <p:txBody>
          <a:bodyPr>
            <a:noAutofit/>
          </a:bodyPr>
          <a:lstStyle>
            <a:lvl1pPr marL="0" indent="-182880" algn="l" defTabSz="914400" rtl="0" eaLnBrk="1" latinLnBrk="0" hangingPunct="1">
              <a:spcBef>
                <a:spcPts val="0"/>
              </a:spcBef>
              <a:buSzPct val="75000"/>
              <a:buFont typeface="Arial" panose="020B0604020202090204"/>
              <a:buChar char="•"/>
              <a:defRPr sz="1800" i="1" kern="120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24205" indent="-265430" algn="l" defTabSz="914400" rtl="0" eaLnBrk="1" latinLnBrk="0" hangingPunct="1">
              <a:spcBef>
                <a:spcPts val="400"/>
              </a:spcBef>
              <a:buSzPct val="7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897255" indent="-273050" algn="l" defTabSz="914400" rtl="0" eaLnBrk="1" latinLnBrk="0" hangingPunct="1">
              <a:spcBef>
                <a:spcPts val="4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162050" indent="-265430" algn="l" defTabSz="914400" rtl="0" eaLnBrk="1" latinLnBrk="0" hangingPunct="1">
              <a:spcBef>
                <a:spcPts val="300"/>
              </a:spcBef>
              <a:buFont typeface="Calibri" pitchFamily="34" charset="0"/>
              <a:buChar char="−"/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35100" indent="-273050" algn="l" defTabSz="914400" rtl="0" eaLnBrk="1" latinLnBrk="0" hangingPunct="1">
              <a:spcBef>
                <a:spcPts val="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49225"/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Background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and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introduction</a:t>
            </a:r>
            <a:endParaRPr lang="en-US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lvl="1" indent="149225" algn="l">
              <a:tabLst>
                <a:tab pos="218440" algn="l"/>
              </a:tabLst>
            </a:pPr>
            <a:r>
              <a:rPr lang="en-US" altLang="zh-CN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Dimer</a:t>
            </a:r>
            <a:r>
              <a:rPr lang="zh-CN" altLang="en-US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method</a:t>
            </a:r>
            <a:r>
              <a:rPr lang="zh-CN" altLang="en-US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lvl="1" indent="149225" algn="l">
              <a:tabLst>
                <a:tab pos="218440" algn="l"/>
              </a:tabLst>
            </a:pP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Active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volume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endParaRPr lang="en-US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3E178CC-8C60-3ED8-4093-7EA78AFA8547}"/>
              </a:ext>
            </a:extLst>
          </p:cNvPr>
          <p:cNvSpPr txBox="1"/>
          <p:nvPr/>
        </p:nvSpPr>
        <p:spPr>
          <a:xfrm>
            <a:off x="680058" y="2413941"/>
            <a:ext cx="6629400" cy="949608"/>
          </a:xfrm>
          <a:prstGeom prst="rect">
            <a:avLst/>
          </a:prstGeom>
        </p:spPr>
        <p:txBody>
          <a:bodyPr>
            <a:noAutofit/>
          </a:bodyPr>
          <a:lstStyle>
            <a:lvl1pPr marL="0" indent="-182880" algn="l" defTabSz="914400" rtl="0" eaLnBrk="1" latinLnBrk="0" hangingPunct="1">
              <a:spcBef>
                <a:spcPts val="0"/>
              </a:spcBef>
              <a:buSzPct val="75000"/>
              <a:buFont typeface="Arial" panose="020B0604020202090204"/>
              <a:buChar char="•"/>
              <a:defRPr sz="1800" i="1" kern="120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24205" indent="-265430" algn="l" defTabSz="914400" rtl="0" eaLnBrk="1" latinLnBrk="0" hangingPunct="1">
              <a:spcBef>
                <a:spcPts val="400"/>
              </a:spcBef>
              <a:buSzPct val="7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897255" indent="-273050" algn="l" defTabSz="914400" rtl="0" eaLnBrk="1" latinLnBrk="0" hangingPunct="1">
              <a:spcBef>
                <a:spcPts val="4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162050" indent="-265430" algn="l" defTabSz="914400" rtl="0" eaLnBrk="1" latinLnBrk="0" hangingPunct="1">
              <a:spcBef>
                <a:spcPts val="300"/>
              </a:spcBef>
              <a:buFont typeface="Calibri" pitchFamily="34" charset="0"/>
              <a:buChar char="−"/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35100" indent="-273050" algn="l" defTabSz="914400" rtl="0" eaLnBrk="1" latinLnBrk="0" hangingPunct="1">
              <a:spcBef>
                <a:spcPts val="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49225"/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Dynamic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active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volume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(DAV)</a:t>
            </a:r>
          </a:p>
          <a:p>
            <a:pPr lvl="1" indent="149225"/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Rescaling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dimer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axis</a:t>
            </a:r>
          </a:p>
          <a:p>
            <a:pPr lvl="1" indent="149225"/>
            <a:endParaRPr lang="en-US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087A2EF-765B-A468-168F-76D09CA90444}"/>
              </a:ext>
            </a:extLst>
          </p:cNvPr>
          <p:cNvSpPr txBox="1"/>
          <p:nvPr/>
        </p:nvSpPr>
        <p:spPr>
          <a:xfrm>
            <a:off x="680058" y="3494451"/>
            <a:ext cx="6629400" cy="53760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2880" algn="l" defTabSz="914400" rtl="0" eaLnBrk="1" latinLnBrk="0" hangingPunct="1">
              <a:spcBef>
                <a:spcPts val="0"/>
              </a:spcBef>
              <a:buSzPct val="75000"/>
              <a:buFont typeface="Arial" panose="020B0604020202090204"/>
              <a:buChar char="•"/>
              <a:defRPr sz="1800" i="1" kern="120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24205" indent="-265430" algn="l" defTabSz="914400" rtl="0" eaLnBrk="1" latinLnBrk="0" hangingPunct="1">
              <a:spcBef>
                <a:spcPts val="400"/>
              </a:spcBef>
              <a:buSzPct val="7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897255" indent="-273050" algn="l" defTabSz="914400" rtl="0" eaLnBrk="1" latinLnBrk="0" hangingPunct="1">
              <a:spcBef>
                <a:spcPts val="4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162050" indent="-265430" algn="l" defTabSz="914400" rtl="0" eaLnBrk="1" latinLnBrk="0" hangingPunct="1">
              <a:spcBef>
                <a:spcPts val="300"/>
              </a:spcBef>
              <a:buFont typeface="Calibri" pitchFamily="34" charset="0"/>
              <a:buChar char="−"/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35100" indent="-273050" algn="l" defTabSz="914400" rtl="0" eaLnBrk="1" latinLnBrk="0" hangingPunct="1">
              <a:spcBef>
                <a:spcPts val="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49225"/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Examples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SPS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with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DAV</a:t>
            </a:r>
          </a:p>
          <a:p>
            <a:pPr lvl="1" indent="149225"/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Fe-SIL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02A24BD-CF81-91D7-B88D-4AB1B13E048E}"/>
              </a:ext>
            </a:extLst>
          </p:cNvPr>
          <p:cNvSpPr txBox="1"/>
          <p:nvPr/>
        </p:nvSpPr>
        <p:spPr>
          <a:xfrm>
            <a:off x="680058" y="4798698"/>
            <a:ext cx="6629400" cy="53760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2880" algn="l" defTabSz="914400" rtl="0" eaLnBrk="1" latinLnBrk="0" hangingPunct="1">
              <a:spcBef>
                <a:spcPts val="0"/>
              </a:spcBef>
              <a:buSzPct val="75000"/>
              <a:buFont typeface="Arial" panose="020B0604020202090204"/>
              <a:buChar char="•"/>
              <a:defRPr sz="1800" i="1" kern="120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24205" indent="-265430" algn="l" defTabSz="914400" rtl="0" eaLnBrk="1" latinLnBrk="0" hangingPunct="1">
              <a:spcBef>
                <a:spcPts val="400"/>
              </a:spcBef>
              <a:buSzPct val="7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897255" indent="-273050" algn="l" defTabSz="914400" rtl="0" eaLnBrk="1" latinLnBrk="0" hangingPunct="1">
              <a:spcBef>
                <a:spcPts val="4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162050" indent="-265430" algn="l" defTabSz="914400" rtl="0" eaLnBrk="1" latinLnBrk="0" hangingPunct="1">
              <a:spcBef>
                <a:spcPts val="300"/>
              </a:spcBef>
              <a:buFont typeface="Calibri" pitchFamily="34" charset="0"/>
              <a:buChar char="−"/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35100" indent="-273050" algn="l" defTabSz="914400" rtl="0" eaLnBrk="1" latinLnBrk="0" hangingPunct="1">
              <a:spcBef>
                <a:spcPts val="0"/>
              </a:spcBef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49225"/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Implementation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SPS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with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DAV</a:t>
            </a:r>
          </a:p>
          <a:p>
            <a:pPr lvl="1" indent="149225"/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Flowchart</a:t>
            </a:r>
          </a:p>
          <a:p>
            <a:pPr lvl="1" indent="149225"/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Parallization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scheme</a:t>
            </a:r>
          </a:p>
          <a:p>
            <a:pPr lvl="1" indent="149225"/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Determination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active</a:t>
            </a:r>
            <a:r>
              <a:rPr lang="zh-CN" alt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volumes</a:t>
            </a:r>
            <a:endParaRPr lang="en-US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48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00162-74BF-D7FE-7FAD-C4D974480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C0E3B0-819A-EDEA-B773-4EE2A4685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77C8-BBA4-5B4B-8DC3-D3933C498D4A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5DD83F-2F4C-CF63-C7B0-840FA4B34D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Dimer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en-US" dirty="0"/>
          </a:p>
        </p:txBody>
      </p:sp>
      <p:pic>
        <p:nvPicPr>
          <p:cNvPr id="63" name="Picture 62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FEB612FA-BE64-61F8-AA5C-FBB0E8A17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4" y="944883"/>
            <a:ext cx="4019348" cy="289169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5E3D1682-1405-7EB8-D5C2-3434C7D4E6BF}"/>
              </a:ext>
            </a:extLst>
          </p:cNvPr>
          <p:cNvGrpSpPr/>
          <p:nvPr/>
        </p:nvGrpSpPr>
        <p:grpSpPr>
          <a:xfrm>
            <a:off x="5293162" y="913155"/>
            <a:ext cx="4369752" cy="3393851"/>
            <a:chOff x="768668" y="1269365"/>
            <a:chExt cx="4369752" cy="3393851"/>
          </a:xfrm>
        </p:grpSpPr>
        <p:pic>
          <p:nvPicPr>
            <p:cNvPr id="68" name="Picture 67" descr="en_168">
              <a:extLst>
                <a:ext uri="{FF2B5EF4-FFF2-40B4-BE49-F238E27FC236}">
                  <a16:creationId xmlns:a16="http://schemas.microsoft.com/office/drawing/2014/main" id="{31D9FDD2-EA2D-0DE3-3012-56418636E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170" y="1269365"/>
              <a:ext cx="4159250" cy="3119755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28B9289-A7C1-C6AD-7E98-79A34539E293}"/>
                </a:ext>
              </a:extLst>
            </p:cNvPr>
            <p:cNvGrpSpPr/>
            <p:nvPr/>
          </p:nvGrpSpPr>
          <p:grpSpPr>
            <a:xfrm>
              <a:off x="768668" y="1290320"/>
              <a:ext cx="4172850" cy="3372896"/>
              <a:chOff x="768668" y="1290320"/>
              <a:chExt cx="4172850" cy="3372896"/>
            </a:xfrm>
          </p:grpSpPr>
          <p:sp>
            <p:nvSpPr>
              <p:cNvPr id="70" name="Text Box 5">
                <a:extLst>
                  <a:ext uri="{FF2B5EF4-FFF2-40B4-BE49-F238E27FC236}">
                    <a16:creationId xmlns:a16="http://schemas.microsoft.com/office/drawing/2014/main" id="{17DCE2A6-DA2B-2FDF-8467-2B6B414C592D}"/>
                  </a:ext>
                </a:extLst>
              </p:cNvPr>
              <p:cNvSpPr txBox="1"/>
              <p:nvPr/>
            </p:nvSpPr>
            <p:spPr>
              <a:xfrm>
                <a:off x="2103179" y="4294916"/>
                <a:ext cx="198755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  <a:cs typeface="Times New Roman Regular" panose="02020603050405020304" charset="0"/>
                  </a:rPr>
                  <a:t>Translation steps</a:t>
                </a:r>
              </a:p>
            </p:txBody>
          </p:sp>
          <p:sp>
            <p:nvSpPr>
              <p:cNvPr id="71" name="Text Box 6">
                <a:extLst>
                  <a:ext uri="{FF2B5EF4-FFF2-40B4-BE49-F238E27FC236}">
                    <a16:creationId xmlns:a16="http://schemas.microsoft.com/office/drawing/2014/main" id="{A3C984C0-705E-2B18-9447-E6FFCDB677A1}"/>
                  </a:ext>
                </a:extLst>
              </p:cNvPr>
              <p:cNvSpPr txBox="1"/>
              <p:nvPr/>
            </p:nvSpPr>
            <p:spPr>
              <a:xfrm rot="16200000">
                <a:off x="258445" y="2634615"/>
                <a:ext cx="138874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>
                  <a:buClrTx/>
                  <a:buSzTx/>
                  <a:buFontTx/>
                </a:pPr>
                <a:r>
                  <a:rPr lang="en-US">
                    <a:latin typeface="+mj-lt"/>
                    <a:cs typeface="Times New Roman Regular" panose="02020603050405020304" charset="0"/>
                    <a:sym typeface="+mn-ea"/>
                  </a:rPr>
                  <a:t>Energy (eV)</a:t>
                </a:r>
              </a:p>
            </p:txBody>
          </p:sp>
          <p:sp>
            <p:nvSpPr>
              <p:cNvPr id="72" name="Text Box 20">
                <a:extLst>
                  <a:ext uri="{FF2B5EF4-FFF2-40B4-BE49-F238E27FC236}">
                    <a16:creationId xmlns:a16="http://schemas.microsoft.com/office/drawing/2014/main" id="{1D19B060-30C1-5D8E-7F9C-A2C177111766}"/>
                  </a:ext>
                </a:extLst>
              </p:cNvPr>
              <p:cNvSpPr txBox="1"/>
              <p:nvPr/>
            </p:nvSpPr>
            <p:spPr>
              <a:xfrm>
                <a:off x="1566475" y="2146056"/>
                <a:ext cx="11957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C0006"/>
                    </a:solidFill>
                    <a:latin typeface="+mj-lt"/>
                    <a:cs typeface="Arial" panose="020B0604020202020204" pitchFamily="34" charset="0"/>
                  </a:rPr>
                  <a:t>Elevation</a:t>
                </a:r>
                <a:endParaRPr lang="en-US" b="1" dirty="0">
                  <a:solidFill>
                    <a:srgbClr val="FC0006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73" name="Text Box 21">
                <a:extLst>
                  <a:ext uri="{FF2B5EF4-FFF2-40B4-BE49-F238E27FC236}">
                    <a16:creationId xmlns:a16="http://schemas.microsoft.com/office/drawing/2014/main" id="{B24D7442-2FC8-B02A-5B3D-798EB252640F}"/>
                  </a:ext>
                </a:extLst>
              </p:cNvPr>
              <p:cNvSpPr txBox="1"/>
              <p:nvPr/>
            </p:nvSpPr>
            <p:spPr>
              <a:xfrm>
                <a:off x="3263943" y="2163364"/>
                <a:ext cx="1372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+mj-lt"/>
                    <a:cs typeface="Arial" panose="020B0604020202020204" pitchFamily="34" charset="0"/>
                  </a:rPr>
                  <a:t>Converging</a:t>
                </a:r>
                <a:endParaRPr lang="en-US" dirty="0"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74" name="Text Box 29">
                <a:extLst>
                  <a:ext uri="{FF2B5EF4-FFF2-40B4-BE49-F238E27FC236}">
                    <a16:creationId xmlns:a16="http://schemas.microsoft.com/office/drawing/2014/main" id="{FF0B887E-D07C-83D7-ED2C-FCBF45BD5779}"/>
                  </a:ext>
                </a:extLst>
              </p:cNvPr>
              <p:cNvSpPr txBox="1"/>
              <p:nvPr/>
            </p:nvSpPr>
            <p:spPr>
              <a:xfrm>
                <a:off x="4298263" y="3472800"/>
                <a:ext cx="643255" cy="2457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>
                    <a:latin typeface="+mj-lt"/>
                    <a:cs typeface="Times New Roman Regular" panose="02020603050405020304" charset="0"/>
                  </a:rPr>
                  <a:t>0.64 eV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AFA3607-D981-729B-BFB6-340B6D1B297F}"/>
                  </a:ext>
                </a:extLst>
              </p:cNvPr>
              <p:cNvCxnSpPr/>
              <p:nvPr/>
            </p:nvCxnSpPr>
            <p:spPr>
              <a:xfrm>
                <a:off x="2889250" y="1692275"/>
                <a:ext cx="0" cy="237744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9D6AA89F-98D7-3904-1E12-4B641B1816DB}"/>
                  </a:ext>
                </a:extLst>
              </p:cNvPr>
              <p:cNvSpPr/>
              <p:nvPr/>
            </p:nvSpPr>
            <p:spPr>
              <a:xfrm>
                <a:off x="2815590" y="1678940"/>
                <a:ext cx="182880" cy="182880"/>
              </a:xfrm>
              <a:prstGeom prst="ellipse">
                <a:avLst/>
              </a:prstGeom>
              <a:solidFill>
                <a:schemeClr val="accent1">
                  <a:alpha val="21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77" name="Text Box 33">
                <a:extLst>
                  <a:ext uri="{FF2B5EF4-FFF2-40B4-BE49-F238E27FC236}">
                    <a16:creationId xmlns:a16="http://schemas.microsoft.com/office/drawing/2014/main" id="{0469EE3A-B0B2-E179-E09C-1620D259C326}"/>
                  </a:ext>
                </a:extLst>
              </p:cNvPr>
              <p:cNvSpPr txBox="1"/>
              <p:nvPr/>
            </p:nvSpPr>
            <p:spPr>
              <a:xfrm>
                <a:off x="2606675" y="1290320"/>
                <a:ext cx="71247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latin typeface="+mj-lt"/>
                    <a:cs typeface="Arial Italic" panose="020B0604020202020204" charset="0"/>
                  </a:rPr>
                  <a:t>max</a:t>
                </a:r>
              </a:p>
            </p:txBody>
          </p:sp>
        </p:grpSp>
      </p:grpSp>
      <p:sp>
        <p:nvSpPr>
          <p:cNvPr id="78" name="Text Box 33">
            <a:extLst>
              <a:ext uri="{FF2B5EF4-FFF2-40B4-BE49-F238E27FC236}">
                <a16:creationId xmlns:a16="http://schemas.microsoft.com/office/drawing/2014/main" id="{E799974D-F400-0588-1EE6-A2FD20EEF807}"/>
              </a:ext>
            </a:extLst>
          </p:cNvPr>
          <p:cNvSpPr txBox="1"/>
          <p:nvPr/>
        </p:nvSpPr>
        <p:spPr>
          <a:xfrm>
            <a:off x="3555366" y="1656328"/>
            <a:ext cx="712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+mj-lt"/>
                <a:cs typeface="Arial Italic" panose="020B0604020202020204" charset="0"/>
              </a:rPr>
              <a:t>max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3168826-94A4-120F-15CB-C46CD1244A08}"/>
              </a:ext>
            </a:extLst>
          </p:cNvPr>
          <p:cNvCxnSpPr>
            <a:cxnSpLocks/>
          </p:cNvCxnSpPr>
          <p:nvPr/>
        </p:nvCxnSpPr>
        <p:spPr>
          <a:xfrm flipH="1" flipV="1">
            <a:off x="7922205" y="2297828"/>
            <a:ext cx="199329" cy="327257"/>
          </a:xfrm>
          <a:prstGeom prst="line">
            <a:avLst/>
          </a:prstGeom>
          <a:ln w="254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E5C57EF-BF13-2F26-F1D7-1853BE423225}"/>
              </a:ext>
            </a:extLst>
          </p:cNvPr>
          <p:cNvCxnSpPr>
            <a:cxnSpLocks/>
          </p:cNvCxnSpPr>
          <p:nvPr/>
        </p:nvCxnSpPr>
        <p:spPr>
          <a:xfrm flipH="1">
            <a:off x="6731025" y="2287263"/>
            <a:ext cx="174259" cy="371538"/>
          </a:xfrm>
          <a:prstGeom prst="line">
            <a:avLst/>
          </a:prstGeom>
          <a:ln w="254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6BCE1F8-8752-9596-A848-4D0060016012}"/>
              </a:ext>
            </a:extLst>
          </p:cNvPr>
          <p:cNvSpPr txBox="1"/>
          <p:nvPr/>
        </p:nvSpPr>
        <p:spPr>
          <a:xfrm>
            <a:off x="5603868" y="4828255"/>
            <a:ext cx="415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sz="1600" dirty="0">
                <a:latin typeface="+mj-lt"/>
              </a:rPr>
              <a:t>Elevation</a:t>
            </a:r>
            <a:r>
              <a:rPr lang="zh-CN" altLang="en-US" sz="1600" dirty="0">
                <a:latin typeface="+mj-lt"/>
              </a:rPr>
              <a:t> </a:t>
            </a:r>
            <a:r>
              <a:rPr lang="en-US" altLang="zh-CN" sz="1600" dirty="0">
                <a:latin typeface="+mj-lt"/>
              </a:rPr>
              <a:t>stage:</a:t>
            </a:r>
            <a:r>
              <a:rPr lang="zh-CN" altLang="en-US" sz="1600" dirty="0">
                <a:latin typeface="+mj-lt"/>
              </a:rPr>
              <a:t> </a:t>
            </a:r>
            <a:r>
              <a:rPr lang="en-US" altLang="zh-CN" sz="1600" dirty="0">
                <a:latin typeface="+mj-lt"/>
              </a:rPr>
              <a:t>dimer</a:t>
            </a:r>
            <a:r>
              <a:rPr lang="zh-CN" altLang="en-US" sz="1600" dirty="0">
                <a:latin typeface="+mj-lt"/>
              </a:rPr>
              <a:t> </a:t>
            </a:r>
            <a:r>
              <a:rPr lang="en-US" altLang="zh-CN" sz="1600" dirty="0">
                <a:latin typeface="+mj-lt"/>
              </a:rPr>
              <a:t>translates</a:t>
            </a:r>
            <a:r>
              <a:rPr lang="zh-CN" altLang="en-US" sz="1600" dirty="0">
                <a:latin typeface="+mj-lt"/>
              </a:rPr>
              <a:t> </a:t>
            </a:r>
            <a:r>
              <a:rPr lang="en-US" altLang="zh-CN" sz="1600" dirty="0">
                <a:latin typeface="+mj-lt"/>
              </a:rPr>
              <a:t>uphill</a:t>
            </a:r>
          </a:p>
          <a:p>
            <a:pPr marL="342900" indent="-342900">
              <a:buAutoNum type="arabicParenR"/>
            </a:pPr>
            <a:r>
              <a:rPr lang="en-US" altLang="zh-CN" sz="1600" dirty="0">
                <a:latin typeface="+mj-lt"/>
              </a:rPr>
              <a:t>Converging</a:t>
            </a:r>
            <a:r>
              <a:rPr lang="zh-CN" altLang="en-US" sz="1600" dirty="0">
                <a:latin typeface="+mj-lt"/>
              </a:rPr>
              <a:t> </a:t>
            </a:r>
            <a:r>
              <a:rPr lang="en-US" altLang="zh-CN" sz="1600" dirty="0">
                <a:latin typeface="+mj-lt"/>
              </a:rPr>
              <a:t>stage:</a:t>
            </a:r>
            <a:r>
              <a:rPr lang="zh-CN" altLang="en-US" sz="1600" dirty="0">
                <a:latin typeface="+mj-lt"/>
              </a:rPr>
              <a:t> </a:t>
            </a:r>
            <a:r>
              <a:rPr lang="en-US" altLang="zh-CN" sz="1600" dirty="0">
                <a:latin typeface="+mj-lt"/>
              </a:rPr>
              <a:t>dimer</a:t>
            </a:r>
            <a:r>
              <a:rPr lang="zh-CN" altLang="en-US" sz="1600" dirty="0">
                <a:latin typeface="+mj-lt"/>
              </a:rPr>
              <a:t> </a:t>
            </a:r>
            <a:r>
              <a:rPr lang="en-US" altLang="zh-CN" sz="1600" dirty="0">
                <a:latin typeface="+mj-lt"/>
              </a:rPr>
              <a:t>translates</a:t>
            </a:r>
            <a:r>
              <a:rPr lang="zh-CN" altLang="en-US" sz="1600" dirty="0">
                <a:latin typeface="+mj-lt"/>
              </a:rPr>
              <a:t> </a:t>
            </a:r>
            <a:r>
              <a:rPr lang="en-US" altLang="zh-CN" sz="1600" dirty="0">
                <a:latin typeface="+mj-lt"/>
              </a:rPr>
              <a:t>downhill</a:t>
            </a:r>
            <a:endParaRPr lang="en-US" sz="1600" dirty="0">
              <a:latin typeface="+mj-lt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BA871C3-0A0A-F77C-120C-CE5D84D0BE9F}"/>
              </a:ext>
            </a:extLst>
          </p:cNvPr>
          <p:cNvSpPr txBox="1"/>
          <p:nvPr/>
        </p:nvSpPr>
        <p:spPr>
          <a:xfrm>
            <a:off x="6257303" y="6312117"/>
            <a:ext cx="3801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+mj-lt"/>
              </a:rPr>
              <a:t>G.</a:t>
            </a:r>
            <a:r>
              <a:rPr lang="zh-CN" altLang="en-US" sz="1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+mj-lt"/>
              </a:rPr>
              <a:t>Henkelman and H. Jonsson, J</a:t>
            </a:r>
            <a:r>
              <a:rPr lang="en-US" altLang="zh-CN" sz="1400" dirty="0">
                <a:solidFill>
                  <a:srgbClr val="FF0000"/>
                </a:solidFill>
                <a:latin typeface="+mj-lt"/>
              </a:rPr>
              <a:t>CP</a:t>
            </a:r>
            <a:r>
              <a:rPr lang="zh-CN" altLang="en-US" sz="1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+mj-lt"/>
              </a:rPr>
              <a:t>111,</a:t>
            </a:r>
            <a:r>
              <a:rPr lang="zh-CN" altLang="en-US" sz="1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+mj-lt"/>
              </a:rPr>
              <a:t>(1999)</a:t>
            </a:r>
            <a:r>
              <a:rPr lang="en-US" sz="1400" dirty="0">
                <a:solidFill>
                  <a:srgbClr val="FF0000"/>
                </a:solidFill>
                <a:latin typeface="+mj-lt"/>
              </a:rPr>
              <a:t> </a:t>
            </a:r>
          </a:p>
        </p:txBody>
      </p:sp>
      <p:pic>
        <p:nvPicPr>
          <p:cNvPr id="92" name="Picture 91" descr="A group of circles with letters on a black background&#10;&#10;AI-generated content may be incorrect.">
            <a:extLst>
              <a:ext uri="{FF2B5EF4-FFF2-40B4-BE49-F238E27FC236}">
                <a16:creationId xmlns:a16="http://schemas.microsoft.com/office/drawing/2014/main" id="{EE7BDBFC-CC7F-1196-0099-75EC38733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35" y="4032910"/>
            <a:ext cx="1621010" cy="1913582"/>
          </a:xfrm>
          <a:prstGeom prst="rect">
            <a:avLst/>
          </a:prstGeom>
        </p:spPr>
      </p:pic>
      <p:sp>
        <p:nvSpPr>
          <p:cNvPr id="93" name="Text Box 95">
            <a:extLst>
              <a:ext uri="{FF2B5EF4-FFF2-40B4-BE49-F238E27FC236}">
                <a16:creationId xmlns:a16="http://schemas.microsoft.com/office/drawing/2014/main" id="{7A04F71D-CBCA-8551-C8BD-3A421CBA79EA}"/>
              </a:ext>
            </a:extLst>
          </p:cNvPr>
          <p:cNvSpPr txBox="1"/>
          <p:nvPr/>
        </p:nvSpPr>
        <p:spPr>
          <a:xfrm>
            <a:off x="108155" y="6127451"/>
            <a:ext cx="455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986EFC-F8BF-3D25-B16B-1EA6C8328397}"/>
              </a:ext>
            </a:extLst>
          </p:cNvPr>
          <p:cNvSpPr txBox="1"/>
          <p:nvPr/>
        </p:nvSpPr>
        <p:spPr>
          <a:xfrm>
            <a:off x="671278" y="2734250"/>
            <a:ext cx="527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E48B8-DB64-63A5-E59C-F7EE457303A8}"/>
              </a:ext>
            </a:extLst>
          </p:cNvPr>
          <p:cNvSpPr txBox="1"/>
          <p:nvPr/>
        </p:nvSpPr>
        <p:spPr>
          <a:xfrm>
            <a:off x="726360" y="3515878"/>
            <a:ext cx="527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130153-3961-CBC1-47D2-AAAB480040DE}"/>
              </a:ext>
            </a:extLst>
          </p:cNvPr>
          <p:cNvSpPr txBox="1"/>
          <p:nvPr/>
        </p:nvSpPr>
        <p:spPr>
          <a:xfrm>
            <a:off x="1308515" y="3323993"/>
            <a:ext cx="604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869DB8-6B8E-2169-7634-02B81DE87FE9}"/>
              </a:ext>
            </a:extLst>
          </p:cNvPr>
          <p:cNvCxnSpPr/>
          <p:nvPr/>
        </p:nvCxnSpPr>
        <p:spPr>
          <a:xfrm>
            <a:off x="1198352" y="3278777"/>
            <a:ext cx="205905" cy="90433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E64318-A6EC-F401-DE32-BE3842E37F35}"/>
              </a:ext>
            </a:extLst>
          </p:cNvPr>
          <p:cNvCxnSpPr>
            <a:cxnSpLocks/>
          </p:cNvCxnSpPr>
          <p:nvPr/>
        </p:nvCxnSpPr>
        <p:spPr>
          <a:xfrm flipH="1">
            <a:off x="934815" y="3325999"/>
            <a:ext cx="167795" cy="22417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35D376-C735-E728-56B9-99138D9130B6}"/>
              </a:ext>
            </a:extLst>
          </p:cNvPr>
          <p:cNvCxnSpPr>
            <a:cxnSpLocks/>
          </p:cNvCxnSpPr>
          <p:nvPr/>
        </p:nvCxnSpPr>
        <p:spPr>
          <a:xfrm flipH="1" flipV="1">
            <a:off x="900563" y="2956514"/>
            <a:ext cx="202047" cy="228013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11F89B-C314-FD2F-B1FD-91794DE04E01}"/>
              </a:ext>
            </a:extLst>
          </p:cNvPr>
          <p:cNvSpPr txBox="1"/>
          <p:nvPr/>
        </p:nvSpPr>
        <p:spPr>
          <a:xfrm>
            <a:off x="1520554" y="2939715"/>
            <a:ext cx="527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164790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EAC88-BDA0-D72D-5F8E-CCD261972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793324-EAA0-27BB-C49A-494FD107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77C8-BBA4-5B4B-8DC3-D3933C498D4A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7721E7-1EB7-5352-0CFE-C4F6900ED8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volume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F7147-5637-7C1D-5334-AF5BBD48E0A7}"/>
              </a:ext>
            </a:extLst>
          </p:cNvPr>
          <p:cNvSpPr txBox="1"/>
          <p:nvPr/>
        </p:nvSpPr>
        <p:spPr>
          <a:xfrm>
            <a:off x="104172" y="6199910"/>
            <a:ext cx="513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800"/>
              </a:spcAft>
            </a:pP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H.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</a:t>
            </a:r>
            <a:r>
              <a:rPr 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Xu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and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et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al,</a:t>
            </a:r>
            <a:r>
              <a:rPr 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J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.</a:t>
            </a:r>
            <a:r>
              <a:rPr 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</a:t>
            </a:r>
            <a:r>
              <a:rPr lang="en-US" sz="1400" dirty="0" err="1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Phy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.</a:t>
            </a:r>
            <a:r>
              <a:rPr 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: Condensed Matter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24</a:t>
            </a:r>
            <a:r>
              <a:rPr 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, 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(</a:t>
            </a:r>
            <a:r>
              <a:rPr 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2012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)</a:t>
            </a:r>
            <a:endParaRPr lang="en-US" sz="1400" dirty="0">
              <a:solidFill>
                <a:srgbClr val="FF0000"/>
              </a:solidFill>
              <a:effectLst/>
              <a:latin typeface="+mj-lt"/>
              <a:ea typeface="等线" panose="0201060003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D3B80-B892-85DE-08B4-926F31DF0282}"/>
              </a:ext>
            </a:extLst>
          </p:cNvPr>
          <p:cNvSpPr txBox="1"/>
          <p:nvPr/>
        </p:nvSpPr>
        <p:spPr>
          <a:xfrm>
            <a:off x="5694745" y="6199910"/>
            <a:ext cx="3704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800"/>
              </a:spcAft>
            </a:pP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H.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</a:t>
            </a:r>
            <a:r>
              <a:rPr 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Xu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and</a:t>
            </a:r>
            <a:r>
              <a:rPr 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et al, </a:t>
            </a:r>
            <a:r>
              <a:rPr lang="en-US" sz="1400" dirty="0" err="1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Comput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.</a:t>
            </a:r>
            <a:r>
              <a:rPr 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Mat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.</a:t>
            </a:r>
            <a:r>
              <a:rPr 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Sci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.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100</a:t>
            </a:r>
            <a:r>
              <a:rPr 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, 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(</a:t>
            </a:r>
            <a:r>
              <a:rPr 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2015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)</a:t>
            </a:r>
            <a:endParaRPr lang="en-US" sz="1400" dirty="0">
              <a:solidFill>
                <a:srgbClr val="FF0000"/>
              </a:solidFill>
              <a:effectLst/>
              <a:latin typeface="+mj-lt"/>
              <a:ea typeface="等线" panose="02010600030101010101" pitchFamily="2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7115-DEE8-4AFF-E2C7-F338C5E66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2" y="1302039"/>
            <a:ext cx="5023413" cy="390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5EF7C7-603D-EB9F-1553-641DF565C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118" y="842964"/>
            <a:ext cx="3347889" cy="334788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F17B0EF-FB4F-BB95-FB5F-9E8384CD289B}"/>
              </a:ext>
            </a:extLst>
          </p:cNvPr>
          <p:cNvSpPr txBox="1"/>
          <p:nvPr/>
        </p:nvSpPr>
        <p:spPr>
          <a:xfrm>
            <a:off x="5872965" y="4332779"/>
            <a:ext cx="37501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Saddle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</a:p>
          <a:p>
            <a:pPr marL="342900" indent="-342900">
              <a:buAutoNum type="arabi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(AV)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defects</a:t>
            </a:r>
          </a:p>
          <a:p>
            <a:pPr marL="342900" indent="-342900">
              <a:buAutoNum type="arabicParenR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Seakmc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(self-evolving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atomistic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kinetic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Carlo)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72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A8CFF-368B-68B3-E2AE-ADBFB4B78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523FB0-0F65-EADA-00D5-E2BA94E5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77C8-BBA4-5B4B-8DC3-D3933C498D4A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94FB3-4C50-9BDE-4EC3-075FB765D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saddle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F5006-4C7A-711E-A5E4-D45E4259057C}"/>
              </a:ext>
            </a:extLst>
          </p:cNvPr>
          <p:cNvSpPr txBox="1"/>
          <p:nvPr/>
        </p:nvSpPr>
        <p:spPr>
          <a:xfrm>
            <a:off x="6315026" y="6341836"/>
            <a:ext cx="3704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800"/>
              </a:spcAft>
            </a:pP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H.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</a:t>
            </a:r>
            <a:r>
              <a:rPr 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Xu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and</a:t>
            </a:r>
            <a:r>
              <a:rPr 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et al., </a:t>
            </a:r>
            <a:r>
              <a:rPr lang="en-US" sz="1400" dirty="0" err="1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Comput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.</a:t>
            </a:r>
            <a:r>
              <a:rPr 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Mat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.</a:t>
            </a:r>
            <a:r>
              <a:rPr 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Sci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.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100</a:t>
            </a:r>
            <a:r>
              <a:rPr 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, 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(</a:t>
            </a:r>
            <a:r>
              <a:rPr lang="en-US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2015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)</a:t>
            </a:r>
            <a:endParaRPr lang="en-US" sz="1400" dirty="0">
              <a:solidFill>
                <a:srgbClr val="FF0000"/>
              </a:solidFill>
              <a:effectLst/>
              <a:latin typeface="+mj-lt"/>
              <a:ea typeface="等线" panose="02010600030101010101" pitchFamily="2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5D68D5-E4EB-23A4-2786-42F65F2921BE}"/>
              </a:ext>
            </a:extLst>
          </p:cNvPr>
          <p:cNvGrpSpPr/>
          <p:nvPr/>
        </p:nvGrpSpPr>
        <p:grpSpPr>
          <a:xfrm>
            <a:off x="273117" y="1005011"/>
            <a:ext cx="4422443" cy="5154360"/>
            <a:chOff x="555637" y="1932973"/>
            <a:chExt cx="3187737" cy="361516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03FC8961-082B-70B0-BFBF-F72A5650BD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86"/>
            <a:stretch>
              <a:fillRect/>
            </a:stretch>
          </p:blipFill>
          <p:spPr bwMode="auto">
            <a:xfrm>
              <a:off x="555637" y="1932973"/>
              <a:ext cx="3187737" cy="3615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724DC62-5040-FFBD-5432-9B17B7DFE47A}"/>
                </a:ext>
              </a:extLst>
            </p:cNvPr>
            <p:cNvSpPr/>
            <p:nvPr/>
          </p:nvSpPr>
          <p:spPr>
            <a:xfrm>
              <a:off x="1611282" y="1932973"/>
              <a:ext cx="1076446" cy="208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6172403-87C6-AB92-14EC-D61BB9CF6350}"/>
              </a:ext>
            </a:extLst>
          </p:cNvPr>
          <p:cNvSpPr txBox="1"/>
          <p:nvPr/>
        </p:nvSpPr>
        <p:spPr>
          <a:xfrm>
            <a:off x="5220611" y="3053790"/>
            <a:ext cx="41784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Max.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</a:t>
            </a:r>
          </a:p>
          <a:p>
            <a:pPr marL="342900" indent="-342900">
              <a:buAutoNum type="arabicParenR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saddle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0981D-E322-CEF6-7AE8-0E3900C80893}"/>
              </a:ext>
            </a:extLst>
          </p:cNvPr>
          <p:cNvSpPr txBox="1"/>
          <p:nvPr/>
        </p:nvSpPr>
        <p:spPr>
          <a:xfrm>
            <a:off x="1000801" y="4657035"/>
            <a:ext cx="136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vacancy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4A013E-B4BA-5333-5C19-56B20CAED0E6}"/>
              </a:ext>
            </a:extLst>
          </p:cNvPr>
          <p:cNvSpPr txBox="1"/>
          <p:nvPr/>
        </p:nvSpPr>
        <p:spPr>
          <a:xfrm>
            <a:off x="1137600" y="1966453"/>
            <a:ext cx="149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vacancy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271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1D703-EFFD-2607-F25B-AE02700EF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297438-B777-1962-AE07-D5F1A315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77C8-BBA4-5B4B-8DC3-D3933C498D4A}" type="slidenum">
              <a:rPr lang="en-US" smtClean="0"/>
              <a:t>7</a:t>
            </a:fld>
            <a:endParaRPr lang="en-US"/>
          </a:p>
        </p:txBody>
      </p:sp>
      <p:sp>
        <p:nvSpPr>
          <p:cNvPr id="3072" name="Title 3071">
            <a:extLst>
              <a:ext uri="{FF2B5EF4-FFF2-40B4-BE49-F238E27FC236}">
                <a16:creationId xmlns:a16="http://schemas.microsoft.com/office/drawing/2014/main" id="{0B80CDF3-8AC1-7FD1-66BB-01DA505FB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volume</a:t>
            </a:r>
            <a:endParaRPr lang="en-US" dirty="0"/>
          </a:p>
        </p:txBody>
      </p:sp>
      <p:grpSp>
        <p:nvGrpSpPr>
          <p:cNvPr id="3090" name="Group 3089">
            <a:extLst>
              <a:ext uri="{FF2B5EF4-FFF2-40B4-BE49-F238E27FC236}">
                <a16:creationId xmlns:a16="http://schemas.microsoft.com/office/drawing/2014/main" id="{AD0CC56C-41EA-8B97-0D6F-6BF967AC0EA3}"/>
              </a:ext>
            </a:extLst>
          </p:cNvPr>
          <p:cNvGrpSpPr/>
          <p:nvPr/>
        </p:nvGrpSpPr>
        <p:grpSpPr>
          <a:xfrm>
            <a:off x="169417" y="3256358"/>
            <a:ext cx="4453890" cy="3308796"/>
            <a:chOff x="898050" y="2949575"/>
            <a:chExt cx="4453890" cy="3308796"/>
          </a:xfrm>
        </p:grpSpPr>
        <p:pic>
          <p:nvPicPr>
            <p:cNvPr id="3076" name="Picture 3075" descr="Figure_1a">
              <a:extLst>
                <a:ext uri="{FF2B5EF4-FFF2-40B4-BE49-F238E27FC236}">
                  <a16:creationId xmlns:a16="http://schemas.microsoft.com/office/drawing/2014/main" id="{96D55ED2-D29E-D15D-ADFC-5D6C339E8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041" t="9823" r="5497" b="2456"/>
            <a:stretch>
              <a:fillRect/>
            </a:stretch>
          </p:blipFill>
          <p:spPr>
            <a:xfrm>
              <a:off x="1328580" y="2949575"/>
              <a:ext cx="4023360" cy="2926080"/>
            </a:xfrm>
            <a:prstGeom prst="rect">
              <a:avLst/>
            </a:prstGeom>
          </p:spPr>
        </p:pic>
        <p:sp>
          <p:nvSpPr>
            <p:cNvPr id="3080" name="Text Box 24">
              <a:extLst>
                <a:ext uri="{FF2B5EF4-FFF2-40B4-BE49-F238E27FC236}">
                  <a16:creationId xmlns:a16="http://schemas.microsoft.com/office/drawing/2014/main" id="{9940A4B4-F497-73E3-28A3-67362E0C9787}"/>
                </a:ext>
              </a:extLst>
            </p:cNvPr>
            <p:cNvSpPr txBox="1"/>
            <p:nvPr/>
          </p:nvSpPr>
          <p:spPr>
            <a:xfrm>
              <a:off x="1865728" y="5858261"/>
              <a:ext cx="3247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 Regular" panose="02020603050405020304" charset="0"/>
                  <a:cs typeface="Times New Roman Regular" panose="02020603050405020304" charset="0"/>
                </a:rPr>
                <a:t>Atom sequence</a:t>
              </a:r>
              <a:r>
                <a:rPr lang="zh-CN" altLang="en-US" sz="2000" dirty="0">
                  <a:latin typeface="Times New Roman Regular" panose="02020603050405020304" charset="0"/>
                  <a:cs typeface="Times New Roman Regular" panose="02020603050405020304" charset="0"/>
                </a:rPr>
                <a:t> </a:t>
              </a:r>
              <a:r>
                <a:rPr lang="en-US" altLang="zh-CN" sz="2000" dirty="0">
                  <a:latin typeface="Times New Roman Regular" panose="02020603050405020304" charset="0"/>
                  <a:cs typeface="Times New Roman Regular" panose="02020603050405020304" charset="0"/>
                </a:rPr>
                <a:t>(168</a:t>
              </a:r>
              <a:r>
                <a:rPr lang="zh-CN" altLang="en-US" sz="2000" dirty="0">
                  <a:latin typeface="Times New Roman Regular" panose="02020603050405020304" charset="0"/>
                  <a:cs typeface="Times New Roman Regular" panose="02020603050405020304" charset="0"/>
                </a:rPr>
                <a:t> </a:t>
              </a:r>
              <a:r>
                <a:rPr lang="en-US" altLang="zh-CN" sz="2000" dirty="0">
                  <a:latin typeface="Times New Roman Regular" panose="02020603050405020304" charset="0"/>
                  <a:cs typeface="Times New Roman Regular" panose="02020603050405020304" charset="0"/>
                </a:rPr>
                <a:t>atoms)</a:t>
              </a:r>
              <a:endParaRPr lang="en-US" sz="20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3081" name="Text Box 10">
              <a:extLst>
                <a:ext uri="{FF2B5EF4-FFF2-40B4-BE49-F238E27FC236}">
                  <a16:creationId xmlns:a16="http://schemas.microsoft.com/office/drawing/2014/main" id="{1E415B13-1765-78D5-EB49-DE86DA984999}"/>
                </a:ext>
              </a:extLst>
            </p:cNvPr>
            <p:cNvSpPr txBox="1"/>
            <p:nvPr/>
          </p:nvSpPr>
          <p:spPr>
            <a:xfrm rot="16200000">
              <a:off x="116365" y="4090670"/>
              <a:ext cx="196215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sz="2000" dirty="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Rescaling factors</a:t>
              </a:r>
            </a:p>
          </p:txBody>
        </p:sp>
        <p:sp>
          <p:nvSpPr>
            <p:cNvPr id="3083" name="Text Box 12">
              <a:extLst>
                <a:ext uri="{FF2B5EF4-FFF2-40B4-BE49-F238E27FC236}">
                  <a16:creationId xmlns:a16="http://schemas.microsoft.com/office/drawing/2014/main" id="{D9EF806B-6E2C-0325-5F68-E3BEC4E4B608}"/>
                </a:ext>
              </a:extLst>
            </p:cNvPr>
            <p:cNvSpPr txBox="1"/>
            <p:nvPr/>
          </p:nvSpPr>
          <p:spPr>
            <a:xfrm>
              <a:off x="4042570" y="3237865"/>
              <a:ext cx="71247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 Regular" panose="02020603050405020304" charset="0"/>
                  <a:cs typeface="Times New Roman Regular" panose="02020603050405020304" charset="0"/>
                </a:rPr>
                <a:t>RAS</a:t>
              </a:r>
            </a:p>
          </p:txBody>
        </p:sp>
        <p:sp>
          <p:nvSpPr>
            <p:cNvPr id="3084" name="Text Box 14">
              <a:extLst>
                <a:ext uri="{FF2B5EF4-FFF2-40B4-BE49-F238E27FC236}">
                  <a16:creationId xmlns:a16="http://schemas.microsoft.com/office/drawing/2014/main" id="{56DEB0C4-8199-1DFD-DC2F-8ECB23BEB721}"/>
                </a:ext>
              </a:extLst>
            </p:cNvPr>
            <p:cNvSpPr txBox="1"/>
            <p:nvPr/>
          </p:nvSpPr>
          <p:spPr>
            <a:xfrm>
              <a:off x="3912395" y="4106545"/>
              <a:ext cx="8426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 New Roman Regular" panose="02020603050405020304" charset="0"/>
                  <a:cs typeface="Times New Roman Regular" panose="02020603050405020304" charset="0"/>
                </a:rPr>
                <a:t>LOGN</a:t>
              </a:r>
            </a:p>
          </p:txBody>
        </p:sp>
        <p:sp>
          <p:nvSpPr>
            <p:cNvPr id="3085" name="Text Box 15">
              <a:extLst>
                <a:ext uri="{FF2B5EF4-FFF2-40B4-BE49-F238E27FC236}">
                  <a16:creationId xmlns:a16="http://schemas.microsoft.com/office/drawing/2014/main" id="{613C35BE-67AF-6DD4-FCE8-5499CBF01CF4}"/>
                </a:ext>
              </a:extLst>
            </p:cNvPr>
            <p:cNvSpPr txBox="1"/>
            <p:nvPr/>
          </p:nvSpPr>
          <p:spPr>
            <a:xfrm>
              <a:off x="3601880" y="4975225"/>
              <a:ext cx="14643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 New Roman Regular" panose="02020603050405020304" charset="0"/>
                  <a:cs typeface="Times New Roman Regular" panose="02020603050405020304" charset="0"/>
                </a:rPr>
                <a:t>LOGN+RAS</a:t>
              </a:r>
            </a:p>
          </p:txBody>
        </p:sp>
      </p:grp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14222AD1-CFA8-38FF-11B1-3D4B149A7B04}"/>
              </a:ext>
            </a:extLst>
          </p:cNvPr>
          <p:cNvGrpSpPr/>
          <p:nvPr/>
        </p:nvGrpSpPr>
        <p:grpSpPr>
          <a:xfrm>
            <a:off x="5297042" y="3270771"/>
            <a:ext cx="4428807" cy="3345815"/>
            <a:chOff x="5263833" y="1920240"/>
            <a:chExt cx="4428807" cy="3345815"/>
          </a:xfrm>
        </p:grpSpPr>
        <p:pic>
          <p:nvPicPr>
            <p:cNvPr id="3075" name="Picture 3074" descr="Figure_1b">
              <a:extLst>
                <a:ext uri="{FF2B5EF4-FFF2-40B4-BE49-F238E27FC236}">
                  <a16:creationId xmlns:a16="http://schemas.microsoft.com/office/drawing/2014/main" id="{C9DB649B-F412-587E-D631-AEE402676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41" t="9785" r="6196" b="2494"/>
            <a:stretch>
              <a:fillRect/>
            </a:stretch>
          </p:blipFill>
          <p:spPr>
            <a:xfrm>
              <a:off x="5669280" y="1920240"/>
              <a:ext cx="4023360" cy="29260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8" name="Text Box 11">
                  <a:extLst>
                    <a:ext uri="{FF2B5EF4-FFF2-40B4-BE49-F238E27FC236}">
                      <a16:creationId xmlns:a16="http://schemas.microsoft.com/office/drawing/2014/main" id="{51D44453-B629-C0B6-45A6-78AA667074E5}"/>
                    </a:ext>
                  </a:extLst>
                </p:cNvPr>
                <p:cNvSpPr txBox="1"/>
                <p:nvPr/>
              </p:nvSpPr>
              <p:spPr>
                <a:xfrm rot="16200000">
                  <a:off x="4420235" y="3054985"/>
                  <a:ext cx="2094865" cy="4076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l">
                    <a:buClrTx/>
                    <a:buSzTx/>
                    <a:buFontTx/>
                  </a:pP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ea"/>
                    </a:rPr>
                    <a:t>Atomic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ea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ea"/>
                    </a:rPr>
                    <a:t>disp.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ea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ea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𝑁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+mn-ea"/>
                        </a:rPr>
                        <m:t>)</m:t>
                      </m:r>
                    </m:oMath>
                  </a14:m>
                  <a:endPara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 xmlns="">
            <p:sp>
              <p:nvSpPr>
                <p:cNvPr id="3078" name="Text Box 11">
                  <a:extLst>
                    <a:ext uri="{FF2B5EF4-FFF2-40B4-BE49-F238E27FC236}">
                      <a16:creationId xmlns:a16="http://schemas.microsoft.com/office/drawing/2014/main" id="{51D44453-B629-C0B6-45A6-78AA66707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420235" y="3054985"/>
                  <a:ext cx="2094865" cy="407670"/>
                </a:xfrm>
                <a:prstGeom prst="rect">
                  <a:avLst/>
                </a:prstGeom>
                <a:blipFill>
                  <a:blip r:embed="rId5"/>
                  <a:stretch>
                    <a:fillRect l="-3030" r="-27273"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82" name="Text Box 7">
              <a:extLst>
                <a:ext uri="{FF2B5EF4-FFF2-40B4-BE49-F238E27FC236}">
                  <a16:creationId xmlns:a16="http://schemas.microsoft.com/office/drawing/2014/main" id="{D2FF2F97-6460-1555-0AB4-73B9A660E363}"/>
                </a:ext>
              </a:extLst>
            </p:cNvPr>
            <p:cNvSpPr txBox="1"/>
            <p:nvPr/>
          </p:nvSpPr>
          <p:spPr>
            <a:xfrm>
              <a:off x="6805295" y="4867275"/>
              <a:ext cx="208280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 Regular" panose="02020603050405020304" charset="0"/>
                  <a:cs typeface="Times New Roman Regular" panose="02020603050405020304" charset="0"/>
                </a:rPr>
                <a:t>Atom sequence</a:t>
              </a:r>
            </a:p>
          </p:txBody>
        </p:sp>
        <p:sp>
          <p:nvSpPr>
            <p:cNvPr id="3086" name="Text Box 20">
              <a:extLst>
                <a:ext uri="{FF2B5EF4-FFF2-40B4-BE49-F238E27FC236}">
                  <a16:creationId xmlns:a16="http://schemas.microsoft.com/office/drawing/2014/main" id="{C4394819-BB5B-3B56-7B70-37A0F7D96D09}"/>
                </a:ext>
              </a:extLst>
            </p:cNvPr>
            <p:cNvSpPr txBox="1"/>
            <p:nvPr/>
          </p:nvSpPr>
          <p:spPr>
            <a:xfrm>
              <a:off x="8421370" y="2703195"/>
              <a:ext cx="71247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 New Roman Regular" panose="02020603050405020304" charset="0"/>
                  <a:cs typeface="Times New Roman Regular" panose="02020603050405020304" charset="0"/>
                </a:rPr>
                <a:t>RAS</a:t>
              </a:r>
            </a:p>
          </p:txBody>
        </p:sp>
        <p:sp>
          <p:nvSpPr>
            <p:cNvPr id="3087" name="Text Box 21">
              <a:extLst>
                <a:ext uri="{FF2B5EF4-FFF2-40B4-BE49-F238E27FC236}">
                  <a16:creationId xmlns:a16="http://schemas.microsoft.com/office/drawing/2014/main" id="{0FCFEC04-8519-9A8E-0302-5B88058A3F8D}"/>
                </a:ext>
              </a:extLst>
            </p:cNvPr>
            <p:cNvSpPr txBox="1"/>
            <p:nvPr/>
          </p:nvSpPr>
          <p:spPr>
            <a:xfrm>
              <a:off x="8347710" y="3355975"/>
              <a:ext cx="93535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 New Roman Regular" panose="02020603050405020304" charset="0"/>
                  <a:cs typeface="Times New Roman Regular" panose="02020603050405020304" charset="0"/>
                </a:rPr>
                <a:t>LOGN</a:t>
              </a:r>
            </a:p>
          </p:txBody>
        </p:sp>
        <p:sp>
          <p:nvSpPr>
            <p:cNvPr id="3088" name="Text Box 22">
              <a:extLst>
                <a:ext uri="{FF2B5EF4-FFF2-40B4-BE49-F238E27FC236}">
                  <a16:creationId xmlns:a16="http://schemas.microsoft.com/office/drawing/2014/main" id="{08C43D1B-7BA0-8406-9E65-D1546CFF8121}"/>
                </a:ext>
              </a:extLst>
            </p:cNvPr>
            <p:cNvSpPr txBox="1"/>
            <p:nvPr/>
          </p:nvSpPr>
          <p:spPr>
            <a:xfrm>
              <a:off x="7964805" y="4044315"/>
              <a:ext cx="146367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 New Roman Regular" panose="02020603050405020304" charset="0"/>
                  <a:cs typeface="Times New Roman Regular" panose="02020603050405020304" charset="0"/>
                </a:rPr>
                <a:t>LOGN+RAS</a:t>
              </a:r>
            </a:p>
          </p:txBody>
        </p:sp>
        <p:sp>
          <p:nvSpPr>
            <p:cNvPr id="3089" name="Text Box 13">
              <a:extLst>
                <a:ext uri="{FF2B5EF4-FFF2-40B4-BE49-F238E27FC236}">
                  <a16:creationId xmlns:a16="http://schemas.microsoft.com/office/drawing/2014/main" id="{280A5DD7-C9D9-9AEE-4009-6FABF6EF8042}"/>
                </a:ext>
              </a:extLst>
            </p:cNvPr>
            <p:cNvSpPr txBox="1"/>
            <p:nvPr/>
          </p:nvSpPr>
          <p:spPr>
            <a:xfrm>
              <a:off x="8310245" y="2009140"/>
              <a:ext cx="100965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 New Roman Regular" panose="02020603050405020304" charset="0"/>
                  <a:cs typeface="Times New Roman Regular" panose="02020603050405020304" charset="0"/>
                </a:rPr>
                <a:t>Original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93" name="Text Box 95">
                <a:extLst>
                  <a:ext uri="{FF2B5EF4-FFF2-40B4-BE49-F238E27FC236}">
                    <a16:creationId xmlns:a16="http://schemas.microsoft.com/office/drawing/2014/main" id="{125389BD-CB25-FE51-EA0B-D8D56B0E68D7}"/>
                  </a:ext>
                </a:extLst>
              </p:cNvPr>
              <p:cNvSpPr txBox="1"/>
              <p:nvPr/>
            </p:nvSpPr>
            <p:spPr>
              <a:xfrm>
                <a:off x="5842342" y="1489809"/>
                <a:ext cx="4075124" cy="161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Dimer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axis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unit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vector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consisting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3N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components</a:t>
                </a:r>
              </a:p>
              <a:p>
                <a:pPr marL="342900" indent="-342900">
                  <a:buAutoNum type="arabicParenR"/>
                </a:pP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(Reverse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atomic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sequence):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larger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means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closer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fixed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atoms</a:t>
                </a:r>
              </a:p>
              <a:p>
                <a:pPr marL="342900" indent="-342900">
                  <a:buAutoNum type="arabicParenR"/>
                </a:pP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LOGN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defines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reflecting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atomic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displacements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2900" indent="-342900">
                  <a:buAutoNum type="arabicParenR"/>
                </a:pP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DAV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applied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elevation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93" name="Text Box 95">
                <a:extLst>
                  <a:ext uri="{FF2B5EF4-FFF2-40B4-BE49-F238E27FC236}">
                    <a16:creationId xmlns:a16="http://schemas.microsoft.com/office/drawing/2014/main" id="{125389BD-CB25-FE51-EA0B-D8D56B0E6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42" y="1489809"/>
                <a:ext cx="4075124" cy="1611210"/>
              </a:xfrm>
              <a:prstGeom prst="rect">
                <a:avLst/>
              </a:prstGeom>
              <a:blipFill>
                <a:blip r:embed="rId6"/>
                <a:stretch>
                  <a:fillRect l="-311" t="-781" b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00" name="TextBox 3099">
            <a:extLst>
              <a:ext uri="{FF2B5EF4-FFF2-40B4-BE49-F238E27FC236}">
                <a16:creationId xmlns:a16="http://schemas.microsoft.com/office/drawing/2014/main" id="{0ADB0E96-BCD7-42FF-30D8-F65599CD94DA}"/>
              </a:ext>
            </a:extLst>
          </p:cNvPr>
          <p:cNvSpPr txBox="1"/>
          <p:nvPr/>
        </p:nvSpPr>
        <p:spPr>
          <a:xfrm>
            <a:off x="715565" y="1552145"/>
            <a:ext cx="1495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j-lt"/>
              </a:rPr>
              <a:t>Sigmoid</a:t>
            </a:r>
            <a:r>
              <a:rPr lang="zh-CN" altLang="en-US" sz="1400" dirty="0">
                <a:latin typeface="+mj-lt"/>
              </a:rPr>
              <a:t> </a:t>
            </a:r>
            <a:r>
              <a:rPr lang="en-US" altLang="zh-CN" sz="1400" dirty="0">
                <a:latin typeface="+mj-lt"/>
              </a:rPr>
              <a:t>rescaling</a:t>
            </a:r>
            <a:r>
              <a:rPr lang="zh-CN" altLang="en-US" sz="1400" dirty="0">
                <a:latin typeface="+mj-lt"/>
              </a:rPr>
              <a:t>  </a:t>
            </a:r>
            <a:endParaRPr 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1" name="TextBox 3100">
                <a:extLst>
                  <a:ext uri="{FF2B5EF4-FFF2-40B4-BE49-F238E27FC236}">
                    <a16:creationId xmlns:a16="http://schemas.microsoft.com/office/drawing/2014/main" id="{D9E4913E-999E-AF2B-8B14-F441770317FA}"/>
                  </a:ext>
                </a:extLst>
              </p:cNvPr>
              <p:cNvSpPr txBox="1"/>
              <p:nvPr/>
            </p:nvSpPr>
            <p:spPr>
              <a:xfrm>
                <a:off x="753275" y="1868394"/>
                <a:ext cx="1840731" cy="397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1400" dirty="0"/>
                  <a:t> </a:t>
                </a:r>
                <a:endParaRPr lang="en-US" sz="1400" dirty="0"/>
              </a:p>
            </p:txBody>
          </p:sp>
        </mc:Choice>
        <mc:Fallback xmlns="">
          <p:sp>
            <p:nvSpPr>
              <p:cNvPr id="3101" name="TextBox 3100">
                <a:extLst>
                  <a:ext uri="{FF2B5EF4-FFF2-40B4-BE49-F238E27FC236}">
                    <a16:creationId xmlns:a16="http://schemas.microsoft.com/office/drawing/2014/main" id="{D9E4913E-999E-AF2B-8B14-F44177031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75" y="1868394"/>
                <a:ext cx="1840731" cy="3976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06" name="Group 3105">
            <a:extLst>
              <a:ext uri="{FF2B5EF4-FFF2-40B4-BE49-F238E27FC236}">
                <a16:creationId xmlns:a16="http://schemas.microsoft.com/office/drawing/2014/main" id="{8C51AF02-8069-8D4E-4869-3140DDD07E72}"/>
              </a:ext>
            </a:extLst>
          </p:cNvPr>
          <p:cNvGrpSpPr/>
          <p:nvPr/>
        </p:nvGrpSpPr>
        <p:grpSpPr>
          <a:xfrm>
            <a:off x="2524038" y="1620059"/>
            <a:ext cx="1579799" cy="993065"/>
            <a:chOff x="6434297" y="897629"/>
            <a:chExt cx="1579799" cy="993065"/>
          </a:xfrm>
        </p:grpSpPr>
        <p:pic>
          <p:nvPicPr>
            <p:cNvPr id="5130" name="Picture 10">
              <a:extLst>
                <a:ext uri="{FF2B5EF4-FFF2-40B4-BE49-F238E27FC236}">
                  <a16:creationId xmlns:a16="http://schemas.microsoft.com/office/drawing/2014/main" id="{1A754325-6447-45AC-624B-3F50203100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953" b="10570"/>
            <a:stretch>
              <a:fillRect/>
            </a:stretch>
          </p:blipFill>
          <p:spPr bwMode="auto">
            <a:xfrm>
              <a:off x="6434297" y="897629"/>
              <a:ext cx="1429350" cy="993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02" name="TextBox 3101">
              <a:extLst>
                <a:ext uri="{FF2B5EF4-FFF2-40B4-BE49-F238E27FC236}">
                  <a16:creationId xmlns:a16="http://schemas.microsoft.com/office/drawing/2014/main" id="{765BBF8E-E509-4A67-CE17-890DFCDA5120}"/>
                </a:ext>
              </a:extLst>
            </p:cNvPr>
            <p:cNvSpPr txBox="1"/>
            <p:nvPr/>
          </p:nvSpPr>
          <p:spPr>
            <a:xfrm>
              <a:off x="7882358" y="1504707"/>
              <a:ext cx="131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/>
                <a:t>t</a:t>
              </a:r>
              <a:endParaRPr lang="en-US" sz="1400" i="1" dirty="0"/>
            </a:p>
          </p:txBody>
        </p:sp>
      </p:grpSp>
      <p:cxnSp>
        <p:nvCxnSpPr>
          <p:cNvPr id="3108" name="Straight Arrow Connector 3107">
            <a:extLst>
              <a:ext uri="{FF2B5EF4-FFF2-40B4-BE49-F238E27FC236}">
                <a16:creationId xmlns:a16="http://schemas.microsoft.com/office/drawing/2014/main" id="{763C3544-5A8F-3BED-4B0B-8CCDDF44C6D3}"/>
              </a:ext>
            </a:extLst>
          </p:cNvPr>
          <p:cNvCxnSpPr/>
          <p:nvPr/>
        </p:nvCxnSpPr>
        <p:spPr>
          <a:xfrm>
            <a:off x="1981458" y="2044080"/>
            <a:ext cx="2199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DBC885-2F59-78DC-381C-8F0C48345565}"/>
              </a:ext>
            </a:extLst>
          </p:cNvPr>
          <p:cNvCxnSpPr>
            <a:cxnSpLocks/>
          </p:cNvCxnSpPr>
          <p:nvPr/>
        </p:nvCxnSpPr>
        <p:spPr>
          <a:xfrm>
            <a:off x="2599234" y="2757124"/>
            <a:ext cx="0" cy="3552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9755ADD-4EB7-02CA-4FFC-B99BE3847F40}"/>
              </a:ext>
            </a:extLst>
          </p:cNvPr>
          <p:cNvSpPr txBox="1"/>
          <p:nvPr/>
        </p:nvSpPr>
        <p:spPr>
          <a:xfrm>
            <a:off x="378335" y="883521"/>
            <a:ext cx="5230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C0006"/>
                </a:solidFill>
                <a:latin typeface="+mj-lt"/>
              </a:rPr>
              <a:t>DAV:</a:t>
            </a:r>
            <a:r>
              <a:rPr lang="zh-CN" altLang="en-US" sz="1400" b="1" dirty="0">
                <a:solidFill>
                  <a:srgbClr val="FC0006"/>
                </a:solidFill>
                <a:latin typeface="+mj-lt"/>
              </a:rPr>
              <a:t> </a:t>
            </a:r>
            <a:r>
              <a:rPr lang="en-US" altLang="zh-CN" sz="1400" b="1" dirty="0">
                <a:solidFill>
                  <a:srgbClr val="FC0006"/>
                </a:solidFill>
                <a:latin typeface="+mj-lt"/>
              </a:rPr>
              <a:t>Applying</a:t>
            </a:r>
            <a:r>
              <a:rPr lang="zh-CN" altLang="en-US" sz="1400" b="1" dirty="0">
                <a:solidFill>
                  <a:srgbClr val="FC0006"/>
                </a:solidFill>
                <a:latin typeface="+mj-lt"/>
              </a:rPr>
              <a:t> </a:t>
            </a:r>
            <a:r>
              <a:rPr lang="en-US" altLang="zh-CN" sz="1400" b="1" dirty="0">
                <a:solidFill>
                  <a:srgbClr val="FC0006"/>
                </a:solidFill>
                <a:latin typeface="+mj-lt"/>
              </a:rPr>
              <a:t>rescaling</a:t>
            </a:r>
            <a:r>
              <a:rPr lang="zh-CN" altLang="en-US" sz="1400" b="1" dirty="0">
                <a:solidFill>
                  <a:srgbClr val="FC0006"/>
                </a:solidFill>
                <a:latin typeface="+mj-lt"/>
              </a:rPr>
              <a:t> </a:t>
            </a:r>
            <a:r>
              <a:rPr lang="en-US" altLang="zh-CN" sz="1400" b="1" dirty="0">
                <a:solidFill>
                  <a:srgbClr val="FC0006"/>
                </a:solidFill>
                <a:latin typeface="+mj-lt"/>
              </a:rPr>
              <a:t>factors</a:t>
            </a:r>
            <a:r>
              <a:rPr lang="zh-CN" altLang="en-US" sz="1400" b="1" dirty="0">
                <a:solidFill>
                  <a:srgbClr val="FC0006"/>
                </a:solidFill>
                <a:latin typeface="+mj-lt"/>
              </a:rPr>
              <a:t> </a:t>
            </a:r>
            <a:r>
              <a:rPr lang="en-US" altLang="zh-CN" sz="1400" b="1" dirty="0">
                <a:solidFill>
                  <a:srgbClr val="FC0006"/>
                </a:solidFill>
                <a:latin typeface="+mj-lt"/>
              </a:rPr>
              <a:t>on</a:t>
            </a:r>
            <a:r>
              <a:rPr lang="zh-CN" altLang="en-US" sz="1400" b="1" dirty="0">
                <a:solidFill>
                  <a:srgbClr val="FC0006"/>
                </a:solidFill>
                <a:latin typeface="+mj-lt"/>
              </a:rPr>
              <a:t> </a:t>
            </a:r>
            <a:r>
              <a:rPr lang="en-US" altLang="zh-CN" sz="1400" b="1" dirty="0">
                <a:solidFill>
                  <a:srgbClr val="FC0006"/>
                </a:solidFill>
                <a:latin typeface="+mj-lt"/>
              </a:rPr>
              <a:t>dimer</a:t>
            </a:r>
            <a:r>
              <a:rPr lang="zh-CN" altLang="en-US" sz="1400" b="1" dirty="0">
                <a:solidFill>
                  <a:srgbClr val="FC0006"/>
                </a:solidFill>
                <a:latin typeface="+mj-lt"/>
              </a:rPr>
              <a:t> </a:t>
            </a:r>
            <a:r>
              <a:rPr lang="en-US" altLang="zh-CN" sz="1400" b="1" dirty="0">
                <a:solidFill>
                  <a:srgbClr val="FC0006"/>
                </a:solidFill>
                <a:latin typeface="+mj-lt"/>
              </a:rPr>
              <a:t>axis</a:t>
            </a:r>
            <a:r>
              <a:rPr lang="zh-CN" altLang="en-US" sz="1400" b="1" dirty="0">
                <a:solidFill>
                  <a:srgbClr val="FC0006"/>
                </a:solidFill>
                <a:latin typeface="+mj-lt"/>
              </a:rPr>
              <a:t> </a:t>
            </a:r>
            <a:r>
              <a:rPr lang="en-US" altLang="zh-CN" sz="1400" b="1" dirty="0">
                <a:solidFill>
                  <a:srgbClr val="FC0006"/>
                </a:solidFill>
                <a:latin typeface="+mj-lt"/>
              </a:rPr>
              <a:t>at</a:t>
            </a:r>
            <a:r>
              <a:rPr lang="zh-CN" altLang="en-US" sz="1400" b="1" dirty="0">
                <a:solidFill>
                  <a:srgbClr val="FC0006"/>
                </a:solidFill>
                <a:latin typeface="+mj-lt"/>
              </a:rPr>
              <a:t> </a:t>
            </a:r>
            <a:r>
              <a:rPr lang="en-US" altLang="zh-CN" sz="1400" b="1" dirty="0">
                <a:solidFill>
                  <a:srgbClr val="FC0006"/>
                </a:solidFill>
                <a:latin typeface="+mj-lt"/>
              </a:rPr>
              <a:t>elevation</a:t>
            </a:r>
            <a:r>
              <a:rPr lang="zh-CN" altLang="en-US" sz="1400" b="1" dirty="0">
                <a:solidFill>
                  <a:srgbClr val="FC0006"/>
                </a:solidFill>
                <a:latin typeface="+mj-lt"/>
              </a:rPr>
              <a:t> </a:t>
            </a:r>
            <a:r>
              <a:rPr lang="en-US" altLang="zh-CN" sz="1400" b="1" dirty="0">
                <a:solidFill>
                  <a:srgbClr val="FC0006"/>
                </a:solidFill>
                <a:latin typeface="+mj-lt"/>
              </a:rPr>
              <a:t>stage</a:t>
            </a:r>
            <a:endParaRPr lang="en-US" sz="1400" b="1" dirty="0">
              <a:solidFill>
                <a:srgbClr val="FC0006"/>
              </a:solidFill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EBF0D0-4F31-48C8-6E11-D10912A7EF75}"/>
              </a:ext>
            </a:extLst>
          </p:cNvPr>
          <p:cNvCxnSpPr>
            <a:cxnSpLocks/>
          </p:cNvCxnSpPr>
          <p:nvPr/>
        </p:nvCxnSpPr>
        <p:spPr>
          <a:xfrm>
            <a:off x="4695169" y="4776998"/>
            <a:ext cx="3916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999896-AF46-4F58-06FE-2B866FD687A9}"/>
              </a:ext>
            </a:extLst>
          </p:cNvPr>
          <p:cNvSpPr txBox="1"/>
          <p:nvPr/>
        </p:nvSpPr>
        <p:spPr>
          <a:xfrm>
            <a:off x="6490266" y="862042"/>
            <a:ext cx="3477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800"/>
              </a:spcAft>
            </a:pPr>
            <a:r>
              <a:rPr lang="en-US" altLang="zh-CN" sz="12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T.</a:t>
            </a:r>
            <a:r>
              <a:rPr lang="zh-CN" altLang="en-US" sz="12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Liang</a:t>
            </a:r>
            <a:r>
              <a:rPr lang="zh-CN" altLang="en-US" sz="12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and</a:t>
            </a:r>
            <a:r>
              <a:rPr lang="zh-CN" altLang="en-US" sz="12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H.</a:t>
            </a:r>
            <a:r>
              <a:rPr lang="zh-CN" altLang="en-US" sz="12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+mj-lt"/>
                <a:ea typeface="等线" panose="02010600030101010101" pitchFamily="2" charset="-122"/>
              </a:rPr>
              <a:t>Xu</a:t>
            </a:r>
            <a:r>
              <a:rPr lang="en-US" sz="12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, </a:t>
            </a:r>
            <a:r>
              <a:rPr lang="en-US" altLang="zh-CN" sz="1200" dirty="0" err="1">
                <a:solidFill>
                  <a:srgbClr val="FF0000"/>
                </a:solidFill>
                <a:latin typeface="+mj-lt"/>
                <a:ea typeface="等线" panose="02010600030101010101" pitchFamily="2" charset="-122"/>
              </a:rPr>
              <a:t>Comput</a:t>
            </a:r>
            <a:r>
              <a:rPr lang="en-US" altLang="zh-CN" sz="1200" dirty="0">
                <a:solidFill>
                  <a:srgbClr val="FF0000"/>
                </a:solidFill>
                <a:latin typeface="+mj-lt"/>
                <a:ea typeface="等线" panose="02010600030101010101" pitchFamily="2" charset="-122"/>
              </a:rPr>
              <a:t>.</a:t>
            </a:r>
            <a:r>
              <a:rPr lang="zh-CN" altLang="en-US" sz="1200" dirty="0">
                <a:solidFill>
                  <a:srgbClr val="FF0000"/>
                </a:solidFill>
                <a:latin typeface="+mj-lt"/>
                <a:ea typeface="等线" panose="02010600030101010101" pitchFamily="2" charset="-122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+mj-lt"/>
                <a:ea typeface="等线" panose="02010600030101010101" pitchFamily="2" charset="-122"/>
              </a:rPr>
              <a:t>Mat.</a:t>
            </a:r>
            <a:r>
              <a:rPr lang="zh-CN" altLang="en-US" sz="1200" dirty="0">
                <a:solidFill>
                  <a:srgbClr val="FF0000"/>
                </a:solidFill>
                <a:latin typeface="+mj-lt"/>
                <a:ea typeface="等线" panose="02010600030101010101" pitchFamily="2" charset="-122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+mj-lt"/>
                <a:ea typeface="等线" panose="02010600030101010101" pitchFamily="2" charset="-122"/>
              </a:rPr>
              <a:t>Sci.</a:t>
            </a:r>
            <a:r>
              <a:rPr lang="zh-CN" altLang="en-US" sz="1200" dirty="0">
                <a:solidFill>
                  <a:srgbClr val="FF0000"/>
                </a:solidFill>
                <a:latin typeface="+mj-lt"/>
                <a:ea typeface="等线" panose="02010600030101010101" pitchFamily="2" charset="-122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+mj-lt"/>
                <a:ea typeface="等线" panose="02010600030101010101" pitchFamily="2" charset="-122"/>
              </a:rPr>
              <a:t>228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,</a:t>
            </a:r>
            <a:r>
              <a:rPr lang="zh-CN" altLang="en-US" sz="12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+mj-lt"/>
                <a:ea typeface="等线" panose="02010600030101010101" pitchFamily="2" charset="-122"/>
              </a:rPr>
              <a:t>(2023)</a:t>
            </a:r>
            <a:endParaRPr lang="en-US" sz="1200" dirty="0">
              <a:solidFill>
                <a:srgbClr val="FF0000"/>
              </a:solidFill>
              <a:effectLst/>
              <a:latin typeface="+mj-lt"/>
              <a:ea typeface="等线" panose="0201060003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2004C0-BD12-366E-1449-029795E85783}"/>
              </a:ext>
            </a:extLst>
          </p:cNvPr>
          <p:cNvSpPr txBox="1"/>
          <p:nvPr/>
        </p:nvSpPr>
        <p:spPr>
          <a:xfrm>
            <a:off x="2477117" y="2016233"/>
            <a:ext cx="587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+mj-lt"/>
              </a:rPr>
              <a:t>Deact</a:t>
            </a:r>
            <a:r>
              <a:rPr lang="en-US" altLang="zh-CN" sz="1200" dirty="0">
                <a:latin typeface="+mj-lt"/>
              </a:rPr>
              <a:t>.</a:t>
            </a:r>
            <a:endParaRPr lang="en-US" sz="12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D621B-65CC-9DCA-ABB4-EE48DBF52885}"/>
              </a:ext>
            </a:extLst>
          </p:cNvPr>
          <p:cNvSpPr txBox="1"/>
          <p:nvPr/>
        </p:nvSpPr>
        <p:spPr>
          <a:xfrm>
            <a:off x="3346369" y="2032890"/>
            <a:ext cx="587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j-lt"/>
              </a:rPr>
              <a:t>Act.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3031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77C8-BBA4-5B4B-8DC3-D3933C498D4A}" type="slidenum">
              <a:rPr lang="en-US" smtClean="0"/>
              <a:t>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5456" y="325682"/>
            <a:ext cx="8549640" cy="456424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Benchmark</a:t>
            </a:r>
            <a:r>
              <a:rPr lang="zh-CN" altLang="en-US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with</a:t>
            </a:r>
            <a:r>
              <a:rPr lang="zh-CN" altLang="en-US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dirty="0"/>
              <a:t>p</a:t>
            </a:r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oint</a:t>
            </a:r>
            <a:r>
              <a:rPr lang="zh-CN" altLang="en-US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defects</a:t>
            </a:r>
            <a:endParaRPr lang="en-US" sz="24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Slide Number Placeholder 3"/>
          <p:cNvSpPr txBox="1"/>
          <p:nvPr/>
        </p:nvSpPr>
        <p:spPr>
          <a:xfrm>
            <a:off x="9306475" y="6649613"/>
            <a:ext cx="712879" cy="196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155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AE77C8-BBA4-5B4B-8DC3-D3933C498D4A}" type="slidenum">
              <a:rPr lang="en-US" smtClean="0"/>
              <a:t>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E22F67-D6CF-D899-2B75-7D49797E35CC}"/>
              </a:ext>
            </a:extLst>
          </p:cNvPr>
          <p:cNvGrpSpPr/>
          <p:nvPr/>
        </p:nvGrpSpPr>
        <p:grpSpPr>
          <a:xfrm>
            <a:off x="593659" y="1515270"/>
            <a:ext cx="8871082" cy="3843495"/>
            <a:chOff x="612458" y="1576230"/>
            <a:chExt cx="8871082" cy="3843495"/>
          </a:xfrm>
        </p:grpSpPr>
        <p:pic>
          <p:nvPicPr>
            <p:cNvPr id="3" name="Picture 2" descr="Figure_3a"/>
            <p:cNvPicPr>
              <a:picLocks noChangeAspect="1"/>
            </p:cNvPicPr>
            <p:nvPr/>
          </p:nvPicPr>
          <p:blipFill>
            <a:blip r:embed="rId3"/>
            <a:srcRect l="7025" t="10242" r="8681" b="2037"/>
            <a:stretch>
              <a:fillRect/>
            </a:stretch>
          </p:blipFill>
          <p:spPr>
            <a:xfrm>
              <a:off x="1097280" y="2103120"/>
              <a:ext cx="3749040" cy="2926080"/>
            </a:xfrm>
            <a:prstGeom prst="rect">
              <a:avLst/>
            </a:prstGeom>
          </p:spPr>
        </p:pic>
        <p:sp>
          <p:nvSpPr>
            <p:cNvPr id="7" name="Text Box 6"/>
            <p:cNvSpPr txBox="1"/>
            <p:nvPr/>
          </p:nvSpPr>
          <p:spPr>
            <a:xfrm>
              <a:off x="2091055" y="5020945"/>
              <a:ext cx="196977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latin typeface="Times New Roman Regular" panose="02020603050405020304" charset="0"/>
                  <a:cs typeface="Times New Roman Regular" panose="02020603050405020304" charset="0"/>
                </a:rPr>
                <a:t>Translation steps</a:t>
              </a:r>
            </a:p>
          </p:txBody>
        </p:sp>
        <p:sp>
          <p:nvSpPr>
            <p:cNvPr id="49" name="Text Box 48"/>
            <p:cNvSpPr txBox="1"/>
            <p:nvPr/>
          </p:nvSpPr>
          <p:spPr>
            <a:xfrm rot="16200000">
              <a:off x="52705" y="3068320"/>
              <a:ext cx="151828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sz="200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Energy (eV)</a:t>
              </a:r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6821805" y="4990465"/>
              <a:ext cx="196977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latin typeface="Times New Roman Regular" panose="02020603050405020304" charset="0"/>
                  <a:cs typeface="Times New Roman Regular" panose="02020603050405020304" charset="0"/>
                </a:rPr>
                <a:t>Translation steps</a:t>
              </a:r>
            </a:p>
          </p:txBody>
        </p:sp>
        <p:sp>
          <p:nvSpPr>
            <p:cNvPr id="17" name="Text Box 16"/>
            <p:cNvSpPr txBox="1"/>
            <p:nvPr/>
          </p:nvSpPr>
          <p:spPr>
            <a:xfrm rot="16200000">
              <a:off x="4702810" y="3102610"/>
              <a:ext cx="151828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sz="200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Energy (eV)</a:t>
              </a: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1727770" y="1576230"/>
              <a:ext cx="29243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 Regular" panose="02020603050405020304" charset="0"/>
                  <a:cs typeface="Times New Roman Regular" panose="02020603050405020304" charset="0"/>
                </a:rPr>
                <a:t>Fe-vacancy</a:t>
              </a:r>
              <a:r>
                <a:rPr lang="zh-CN" altLang="en-US" sz="2000" dirty="0">
                  <a:latin typeface="Times New Roman Regular" panose="02020603050405020304" charset="0"/>
                  <a:cs typeface="Times New Roman Regular" panose="02020603050405020304" charset="0"/>
                </a:rPr>
                <a:t> </a:t>
              </a:r>
              <a:r>
                <a:rPr lang="en-US" altLang="zh-CN" sz="2000" dirty="0">
                  <a:latin typeface="Times New Roman Regular" panose="02020603050405020304" charset="0"/>
                  <a:cs typeface="Times New Roman Regular" panose="02020603050405020304" charset="0"/>
                </a:rPr>
                <a:t>(168</a:t>
              </a:r>
              <a:r>
                <a:rPr lang="zh-CN" altLang="en-US" sz="2000" dirty="0">
                  <a:latin typeface="Times New Roman Regular" panose="02020603050405020304" charset="0"/>
                  <a:cs typeface="Times New Roman Regular" panose="02020603050405020304" charset="0"/>
                </a:rPr>
                <a:t> </a:t>
              </a:r>
              <a:r>
                <a:rPr lang="en-US" altLang="zh-CN" sz="2000" dirty="0">
                  <a:latin typeface="Times New Roman Regular" panose="02020603050405020304" charset="0"/>
                  <a:cs typeface="Times New Roman Regular" panose="02020603050405020304" charset="0"/>
                </a:rPr>
                <a:t>atoms)</a:t>
              </a:r>
              <a:endParaRPr lang="en-US" sz="20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6344535" y="1637145"/>
              <a:ext cx="29243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 Regular" panose="02020603050405020304" charset="0"/>
                  <a:cs typeface="Times New Roman Regular" panose="02020603050405020304" charset="0"/>
                </a:rPr>
                <a:t>Fe-dumbbell</a:t>
              </a:r>
              <a:r>
                <a:rPr lang="zh-CN" altLang="en-US" sz="2000" dirty="0">
                  <a:latin typeface="Times New Roman Regular" panose="02020603050405020304" charset="0"/>
                  <a:cs typeface="Times New Roman Regular" panose="02020603050405020304" charset="0"/>
                </a:rPr>
                <a:t> </a:t>
              </a:r>
              <a:r>
                <a:rPr lang="en-US" altLang="zh-CN" sz="2000" dirty="0">
                  <a:latin typeface="Times New Roman Regular" panose="02020603050405020304" charset="0"/>
                  <a:cs typeface="Times New Roman Regular" panose="02020603050405020304" charset="0"/>
                </a:rPr>
                <a:t>(610</a:t>
              </a:r>
              <a:r>
                <a:rPr lang="zh-CN" altLang="en-US" sz="2000" dirty="0">
                  <a:latin typeface="Times New Roman Regular" panose="02020603050405020304" charset="0"/>
                  <a:cs typeface="Times New Roman Regular" panose="02020603050405020304" charset="0"/>
                </a:rPr>
                <a:t> </a:t>
              </a:r>
              <a:r>
                <a:rPr lang="en-US" altLang="zh-CN" sz="2000" dirty="0">
                  <a:latin typeface="Times New Roman Regular" panose="02020603050405020304" charset="0"/>
                  <a:cs typeface="Times New Roman Regular" panose="02020603050405020304" charset="0"/>
                </a:rPr>
                <a:t>atoms)</a:t>
              </a:r>
              <a:endParaRPr lang="en-US" sz="20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pic>
          <p:nvPicPr>
            <p:cNvPr id="9" name="Picture 8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DAA690B1-D6AC-5B0C-8FE5-490A98928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4" t="11391" r="9305" b="3041"/>
            <a:stretch/>
          </p:blipFill>
          <p:spPr>
            <a:xfrm>
              <a:off x="5730875" y="2141478"/>
              <a:ext cx="3752665" cy="28493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77C8-BBA4-5B4B-8DC3-D3933C498D4A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5456" y="325682"/>
            <a:ext cx="8549640" cy="456424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Fe</a:t>
            </a:r>
            <a:r>
              <a:rPr lang="zh-CN" altLang="en-US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–</a:t>
            </a:r>
            <a:r>
              <a:rPr lang="zh-CN" altLang="en-US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Self</a:t>
            </a:r>
            <a:r>
              <a:rPr lang="zh-CN" altLang="en-US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interstitial</a:t>
            </a:r>
            <a:r>
              <a:rPr lang="zh-CN" altLang="en-US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loop</a:t>
            </a:r>
            <a:r>
              <a:rPr lang="zh-CN" altLang="en-US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(SIL)</a:t>
            </a:r>
            <a:endParaRPr lang="en-US" sz="2400" b="1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Slide Number Placeholder 3"/>
          <p:cNvSpPr txBox="1"/>
          <p:nvPr/>
        </p:nvSpPr>
        <p:spPr>
          <a:xfrm>
            <a:off x="9306475" y="6649613"/>
            <a:ext cx="712879" cy="196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155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AE77C8-BBA4-5B4B-8DC3-D3933C498D4A}" type="slidenum">
              <a:rPr lang="en-US" smtClean="0"/>
              <a:t>9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754160" y="4107882"/>
            <a:ext cx="1882140" cy="1085850"/>
            <a:chOff x="2762" y="7616"/>
            <a:chExt cx="2964" cy="1710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674" y="8822"/>
              <a:ext cx="72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3674" y="8115"/>
              <a:ext cx="0" cy="7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 Box 18"/>
            <p:cNvSpPr txBox="1"/>
            <p:nvPr/>
          </p:nvSpPr>
          <p:spPr>
            <a:xfrm>
              <a:off x="4317" y="8532"/>
              <a:ext cx="140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Times New Roman Regular" panose="02020603050405020304" charset="0"/>
                  <a:cs typeface="Times New Roman Regular" panose="02020603050405020304" charset="0"/>
                </a:rPr>
                <a:t>[010]</a:t>
              </a: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3177" y="7616"/>
              <a:ext cx="140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Times New Roman Regular" panose="02020603050405020304" charset="0"/>
                  <a:cs typeface="Times New Roman Regular" panose="02020603050405020304" charset="0"/>
                </a:rPr>
                <a:t>[001]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3614" y="8766"/>
              <a:ext cx="121" cy="1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3638" y="8628"/>
              <a:ext cx="121" cy="3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00">
                  <a:latin typeface="Times New Roman Regular" panose="02020603050405020304" charset="0"/>
                  <a:cs typeface="Times New Roman Regular" panose="02020603050405020304" charset="0"/>
                </a:rPr>
                <a:t>∙</a:t>
              </a:r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2762" y="8795"/>
              <a:ext cx="105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Times New Roman Regular" panose="02020603050405020304" charset="0"/>
                  <a:cs typeface="Times New Roman Regular" panose="02020603050405020304" charset="0"/>
                </a:rPr>
                <a:t>[100]</a:t>
              </a:r>
            </a:p>
          </p:txBody>
        </p:sp>
      </p:grpSp>
      <p:sp>
        <p:nvSpPr>
          <p:cNvPr id="37" name="Text Box 36"/>
          <p:cNvSpPr txBox="1"/>
          <p:nvPr/>
        </p:nvSpPr>
        <p:spPr>
          <a:xfrm>
            <a:off x="1700945" y="2300037"/>
            <a:ext cx="185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 Regular" panose="02020603050405020304" charset="0"/>
                <a:cs typeface="Times New Roman Regular" panose="02020603050405020304" charset="0"/>
              </a:rPr>
              <a:t>3</a:t>
            </a:r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</a:rPr>
              <a:t>7</a:t>
            </a:r>
            <a:r>
              <a:rPr lang="en-US">
                <a:latin typeface="Times New Roman Regular" panose="02020603050405020304" charset="0"/>
                <a:cs typeface="Times New Roman Regular" panose="02020603050405020304" charset="0"/>
              </a:rPr>
              <a:t>-SIA </a:t>
            </a:r>
            <a:r>
              <a:rPr lang="en-US" dirty="0">
                <a:latin typeface="Times New Roman Regular" panose="02020603050405020304" charset="0"/>
                <a:cs typeface="Times New Roman Regular" panose="02020603050405020304" charset="0"/>
              </a:rPr>
              <a:t>cluster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772363AC-1F33-6A8C-DF14-A7907AB444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t="3726" r="18457" b="2156"/>
          <a:stretch/>
        </p:blipFill>
        <p:spPr>
          <a:xfrm>
            <a:off x="5877744" y="2413067"/>
            <a:ext cx="3012387" cy="2780665"/>
          </a:xfrm>
          <a:prstGeom prst="rect">
            <a:avLst/>
          </a:prstGeom>
        </p:spPr>
      </p:pic>
      <p:pic>
        <p:nvPicPr>
          <p:cNvPr id="10" name="Picture 9" descr="A picture containing light, red, traffic, dark&#10;&#10;Description automatically generated">
            <a:extLst>
              <a:ext uri="{FF2B5EF4-FFF2-40B4-BE49-F238E27FC236}">
                <a16:creationId xmlns:a16="http://schemas.microsoft.com/office/drawing/2014/main" id="{F6C6B86E-27EF-0224-275B-D6D56F7EF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3" t="31235" r="43117" b="30871"/>
          <a:stretch/>
        </p:blipFill>
        <p:spPr>
          <a:xfrm>
            <a:off x="1962386" y="3121629"/>
            <a:ext cx="1097280" cy="1097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CB5951-1BF1-09FD-00C7-09A3430E2452}"/>
              </a:ext>
            </a:extLst>
          </p:cNvPr>
          <p:cNvSpPr txBox="1"/>
          <p:nvPr/>
        </p:nvSpPr>
        <p:spPr>
          <a:xfrm>
            <a:off x="465456" y="5632112"/>
            <a:ext cx="401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37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self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interstitial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atom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(SIA)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cluster</a:t>
            </a:r>
            <a:r>
              <a:rPr lang="zh-CN" altLang="en-US" dirty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3C8928-F6D6-5F63-529E-7521765D2AA2}"/>
              </a:ext>
            </a:extLst>
          </p:cNvPr>
          <p:cNvSpPr txBox="1"/>
          <p:nvPr/>
        </p:nvSpPr>
        <p:spPr>
          <a:xfrm>
            <a:off x="5262455" y="5669824"/>
            <a:ext cx="450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Active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volume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of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Fe-SIL[100]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(2006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atoms)</a:t>
            </a:r>
            <a:endParaRPr lang="en-US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47AB5-644E-06D6-C0C0-B98BB951B8ED}"/>
              </a:ext>
            </a:extLst>
          </p:cNvPr>
          <p:cNvSpPr txBox="1"/>
          <p:nvPr/>
        </p:nvSpPr>
        <p:spPr>
          <a:xfrm>
            <a:off x="57956" y="1252739"/>
            <a:ext cx="448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System/active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volume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configuration: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imes New Roman-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1978</Words>
  <Application>Microsoft Macintosh PowerPoint</Application>
  <PresentationFormat>Custom</PresentationFormat>
  <Paragraphs>384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 Bold</vt:lpstr>
      <vt:lpstr>Times New Roman Regular</vt:lpstr>
      <vt:lpstr>Arial</vt:lpstr>
      <vt:lpstr>Calibri</vt:lpstr>
      <vt:lpstr>Cambria Math</vt:lpstr>
      <vt:lpstr>Lucida Fax</vt:lpstr>
      <vt:lpstr>Symbol</vt:lpstr>
      <vt:lpstr>Times New Roman</vt:lpstr>
      <vt:lpstr>Wingdings</vt:lpstr>
      <vt:lpstr>Office Theme</vt:lpstr>
      <vt:lpstr>Saddle point search with dynamic active volume</vt:lpstr>
      <vt:lpstr>Installation</vt:lpstr>
      <vt:lpstr>Outline</vt:lpstr>
      <vt:lpstr>Dimer method</vt:lpstr>
      <vt:lpstr>Active volume</vt:lpstr>
      <vt:lpstr>Existing challenges with saddle point search</vt:lpstr>
      <vt:lpstr>Dynamic active volume</vt:lpstr>
      <vt:lpstr>Benchmark with point defects</vt:lpstr>
      <vt:lpstr>Fe – Self interstitial loop (SIL)</vt:lpstr>
      <vt:lpstr>Fe – SILs with MCM2011 potential</vt:lpstr>
      <vt:lpstr>Summary</vt:lpstr>
      <vt:lpstr>Flowchart of code implementation</vt:lpstr>
      <vt:lpstr>Parallization</vt:lpstr>
      <vt:lpstr>Communicator Split </vt:lpstr>
      <vt:lpstr>Finding defective atoms</vt:lpstr>
      <vt:lpstr>Building AV</vt:lpstr>
      <vt:lpstr>Input.yaml in flowchart</vt:lpstr>
      <vt:lpstr>Parameters in active_volume</vt:lpstr>
      <vt:lpstr>Parameters in Dimer method</vt:lpstr>
      <vt:lpstr>Visual and output</vt:lpstr>
      <vt:lpstr>PowerPoint Presentation</vt:lpstr>
    </vt:vector>
  </TitlesOfParts>
  <Company>UTK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Ocean's template</dc:title>
  <dc:creator>Tamene Dasa</dc:creator>
  <cp:keywords>presentation, template</cp:keywords>
  <cp:lastModifiedBy>Microsoft Office User</cp:lastModifiedBy>
  <cp:revision>1821</cp:revision>
  <dcterms:created xsi:type="dcterms:W3CDTF">2022-05-23T20:39:00Z</dcterms:created>
  <dcterms:modified xsi:type="dcterms:W3CDTF">2025-09-03T15:54:57Z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</Properties>
</file>